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79"/>
  </p:notesMasterIdLst>
  <p:sldIdLst>
    <p:sldId id="256" r:id="rId2"/>
    <p:sldId id="257" r:id="rId3"/>
    <p:sldId id="402" r:id="rId4"/>
    <p:sldId id="2132738387" r:id="rId5"/>
    <p:sldId id="403" r:id="rId6"/>
    <p:sldId id="258" r:id="rId7"/>
    <p:sldId id="2132738389" r:id="rId8"/>
    <p:sldId id="2132738388" r:id="rId9"/>
    <p:sldId id="2132738390" r:id="rId10"/>
    <p:sldId id="2132738391" r:id="rId11"/>
    <p:sldId id="2132738398" r:id="rId12"/>
    <p:sldId id="2132738392" r:id="rId13"/>
    <p:sldId id="2132738393" r:id="rId14"/>
    <p:sldId id="2132738395" r:id="rId15"/>
    <p:sldId id="2132738394" r:id="rId16"/>
    <p:sldId id="2132738396" r:id="rId17"/>
    <p:sldId id="2132738397" r:id="rId18"/>
    <p:sldId id="2132738408" r:id="rId19"/>
    <p:sldId id="2132738400" r:id="rId20"/>
    <p:sldId id="2132738401" r:id="rId21"/>
    <p:sldId id="2132738409" r:id="rId22"/>
    <p:sldId id="2132738410" r:id="rId23"/>
    <p:sldId id="2132738470" r:id="rId24"/>
    <p:sldId id="2132738411" r:id="rId25"/>
    <p:sldId id="2132738413" r:id="rId26"/>
    <p:sldId id="2132738414" r:id="rId27"/>
    <p:sldId id="2132738420" r:id="rId28"/>
    <p:sldId id="2132738424" r:id="rId29"/>
    <p:sldId id="2132738425" r:id="rId30"/>
    <p:sldId id="2132738426" r:id="rId31"/>
    <p:sldId id="2132738430" r:id="rId32"/>
    <p:sldId id="2132738431" r:id="rId33"/>
    <p:sldId id="2132738433" r:id="rId34"/>
    <p:sldId id="2132738423" r:id="rId35"/>
    <p:sldId id="2132738432" r:id="rId36"/>
    <p:sldId id="2132738421" r:id="rId37"/>
    <p:sldId id="2132738435" r:id="rId38"/>
    <p:sldId id="2132738418" r:id="rId39"/>
    <p:sldId id="2132738464" r:id="rId40"/>
    <p:sldId id="2132738436" r:id="rId41"/>
    <p:sldId id="2132738415" r:id="rId42"/>
    <p:sldId id="2132738438" r:id="rId43"/>
    <p:sldId id="2132738440" r:id="rId44"/>
    <p:sldId id="2132738441" r:id="rId45"/>
    <p:sldId id="2132738442" r:id="rId46"/>
    <p:sldId id="2132738443" r:id="rId47"/>
    <p:sldId id="2132738444" r:id="rId48"/>
    <p:sldId id="2132738445" r:id="rId49"/>
    <p:sldId id="2132738446" r:id="rId50"/>
    <p:sldId id="2132738447" r:id="rId51"/>
    <p:sldId id="2132738448" r:id="rId52"/>
    <p:sldId id="2132738449" r:id="rId53"/>
    <p:sldId id="2132738450" r:id="rId54"/>
    <p:sldId id="2132738451" r:id="rId55"/>
    <p:sldId id="2132738452" r:id="rId56"/>
    <p:sldId id="2132738416" r:id="rId57"/>
    <p:sldId id="2132738453" r:id="rId58"/>
    <p:sldId id="2132738417" r:id="rId59"/>
    <p:sldId id="2132738454" r:id="rId60"/>
    <p:sldId id="2132738455" r:id="rId61"/>
    <p:sldId id="2132738465" r:id="rId62"/>
    <p:sldId id="2132738466" r:id="rId63"/>
    <p:sldId id="2132738467" r:id="rId64"/>
    <p:sldId id="2132738468" r:id="rId65"/>
    <p:sldId id="2132738469" r:id="rId66"/>
    <p:sldId id="344" r:id="rId67"/>
    <p:sldId id="2132738461" r:id="rId68"/>
    <p:sldId id="2132738407" r:id="rId69"/>
    <p:sldId id="2132738462" r:id="rId70"/>
    <p:sldId id="2132738463" r:id="rId71"/>
    <p:sldId id="2132738460" r:id="rId72"/>
    <p:sldId id="2132738459" r:id="rId73"/>
    <p:sldId id="2132738457" r:id="rId74"/>
    <p:sldId id="2132738458" r:id="rId75"/>
    <p:sldId id="345" r:id="rId76"/>
    <p:sldId id="2132738399" r:id="rId77"/>
    <p:sldId id="2132738456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  <p15:guide id="4" pos="3364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Костян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1FF"/>
    <a:srgbClr val="275DF6"/>
    <a:srgbClr val="6E14AA"/>
    <a:srgbClr val="04D3E5"/>
    <a:srgbClr val="FF0C69"/>
    <a:srgbClr val="FF3885"/>
    <a:srgbClr val="FF3985"/>
    <a:srgbClr val="F3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0"/>
    <p:restoredTop sz="95821"/>
  </p:normalViewPr>
  <p:slideViewPr>
    <p:cSldViewPr snapToGrid="0" snapToObjects="1" showGuides="1">
      <p:cViewPr varScale="1">
        <p:scale>
          <a:sx n="111" d="100"/>
          <a:sy n="111" d="100"/>
        </p:scale>
        <p:origin x="704" y="200"/>
      </p:cViewPr>
      <p:guideLst>
        <p:guide orient="horz" pos="1434"/>
        <p:guide pos="3863"/>
        <p:guide pos="3364"/>
        <p:guide orient="horz" pos="7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7:51:11.636"/>
    </inkml:context>
    <inkml:brush xml:id="br0">
      <inkml:brushProperty name="width" value="0.05" units="cm"/>
      <inkml:brushProperty name="height" value="0.05" units="cm"/>
      <inkml:brushProperty name="color" value="#0077FF"/>
    </inkml:brush>
  </inkml:definitions>
  <inkml:trace contextRef="#ctx0" brushRef="#br0">927 0 24575,'-29'0'0,"0"0"0,-17 0 0,-5 0 0,4 0 0,-3 0 0,-2 0-787,8 0 1,-1 0-1,-1 0 1,2 0 786,-11 0 0,1 0 0,2 0 0,5 1 0,2 0 0,4 1 495,-4 2 1,6 3-496,-6 12 516,25 7-516,19 12 0,13 12 0,2-17 0,6 1 0,8 6 0,7-1 103,-3-12 1,4-1 0,2-2-104,10 0 0,4-1 0,2-4 0,-8-5 0,3-2 0,0-2 0,0-1 0,3-1 0,1-1 0,0-1 0,0-2-506,-1-1 1,0-2-1,0-1 1,-2-2 505,-3-1 0,-1-3 0,-1-1 0,-1-1 0,7-4 0,-1-3 0,-2-2-110,-5 0 0,-2-3 0,-2-1 110,10-9 0,-5-2 0,-11 3 0,-6 0 0,-6 3 0,-8-1 1165,-13-19-1165,-31 9-907,-4 22 1,-2 3-1,-5-2 1,-10 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07:53:46.770"/>
    </inkml:context>
    <inkml:brush xml:id="br0">
      <inkml:brushProperty name="width" value="0.05" units="cm"/>
      <inkml:brushProperty name="height" value="0.05" units="cm"/>
      <inkml:brushProperty name="color" value="#0077FF"/>
    </inkml:brush>
  </inkml:definitions>
  <inkml:trace contextRef="#ctx0" brushRef="#br0">1125 2 24575,'-13'0'0,"-14"0"0,-24 0 0,14 0 0,-3 0 0,-6 0 0,-1 0 0,-5 0 0,-1 0 0,1 0 0,1 0 0,1 0 0,0 0 0,2 0 0,0 0 0,4-1 0,1 2 0,1 2 0,0 2 0,4 3 0,0 3 0,4 3 0,1 4 0,5 2 0,2 2 0,-15 21 0,13 2 0,12 1 0,9 5 0,7 6 0,8 4 0,15 18 0,-2-24 0,15 10 0,3-24 0,13 1 0,-19-21 0,3-2 0,7-1 0,3-2 0,8-2 0,3-3-341,-13-5 1,2-1 0,2-1 340,6-2 0,1 0 0,2-3 0,2-2 0,1-2 0,0-1 0,-1 0 0,0-2 0,-2-1 0,-2 0 0,-1-2 0,-2 1 0,-4-1 0,-1 0 0,-1 1 0,-4 1 0,0 1 0,-1 0-47,19-4 0,-1 1 47,-4 1 0,-1 0 0,-4 0 0,-1 1 0,-4 0 0,-1 0 0,-4 1 0,-1 1 0,-5 1 0,-2 1 0,27-2 0,-9 2 0,-7-1 1016,-3-3-1016,-7-2 99,-2-2-99,-2 1 0,-5 3 0,-3 2 0,-4 0 0,-4 0 0,-3-3 0,-1-6 0,-4-3 0,-3-4 0,0 0 0,-6 3 0,-5 1 0,-7 3 0,-8-1 0,-8 2 0,-6-1 0,-4-2 0,-1-1 0,2-2 0,2 2 0,5 2 0,5 4 0,3 4 0,3 5 0,-2-1 0,-2 0 0,0-3 0,-1-1 0,1-1 0,0-2 0,1 0 0,-3 0 0,-1 0 0,-4 2 0,-2 1 0,1 0 0,-2 2 0,1 0 0,2 0 0,2 3 0,1 0 0,2 0 0,0 1 0,1 1 0,1 2 0,2 0 0,1 0 0,0 0 0,1 0 0,0 0 0,0 0 0,-1 0 0,-1 0 0,-1 0 0,4 0 0,6 0 0,8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984814-7690-9B14-C409-2B3CB11E4B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05" t="247" b="-247"/>
          <a:stretch/>
        </p:blipFill>
        <p:spPr>
          <a:xfrm>
            <a:off x="2225062" y="16938"/>
            <a:ext cx="9966938" cy="6858000"/>
          </a:xfrm>
          <a:prstGeom prst="rect">
            <a:avLst/>
          </a:prstGeom>
        </p:spPr>
      </p:pic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02D26E4A-0B0F-A33D-01D9-CE78474194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12125" y="0"/>
            <a:ext cx="4079875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1773238"/>
            <a:ext cx="5424487" cy="4427537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59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D528D5E-3BE6-8334-3246-988128C558BE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chemeClr val="accent4"/>
          </a:solidFill>
        </p:grpSpPr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FE0ED83-FF49-42BF-ED94-843F6531B12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1025B1CF-02BE-3F32-2389-A89AA12FA076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8409062-21BC-2632-4C07-D10806544C3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0807175-A027-A3BE-0DD7-DFD604AE9EC6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070CEFA-320B-6CC0-D0BD-1052AE615E7E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DE9AE618-0CF0-8CA8-2AF0-B274DC7466C7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ABFB45E-FF7A-42F6-94A2-6D8FE53C4268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CE8A6B2-B4AE-6D2F-8FF7-9AA9FE2E72DD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351D055-6FB2-85E0-A61D-3636EDA96D29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0D5F65EA-35A2-B99E-1980-2A71DE8EBC7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79537CE2-04DE-EA8F-C38D-5629A63BFC89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649715DF-B6FC-E811-F8B1-86471E68D8EC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6115344-8B09-B6A9-6FA0-E54242E23C37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285BDF54-418D-599A-114D-4CA8B8AA3960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B8E150A3-E9BE-CB1D-90A5-458408F27FCD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FE6B2D3-BCC3-BE9C-07FD-4F17651861C5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577F7EB3-4BA2-C78B-7C8A-BA546B51BB69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3BB4A21A-19FD-D53C-C952-C1E96F096EC2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11B67161-9F7B-C40B-5283-948906C62C26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5B95E61C-8146-F54C-8830-8A6E0089DE72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B944C61-111D-4A5C-A99C-DC3F4AB6485C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chemeClr val="accent4"/>
          </a:solidFill>
        </p:grpSpPr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B067637-9874-1FA1-4501-61A76F355EC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E1D243BD-2069-7ED3-B8A5-F7A84EEB1700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506A11F-C5CC-8DDC-6226-744E6E60BA92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33D9057-2F57-64B7-15DD-9666E597DB67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D3921C3-7297-8DCF-0C3E-0DCB67D959BD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8490FBE-966F-46B9-1599-CF793AD91701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4831897-0D13-E217-7659-2B7CE808BEB2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F0759491-F98B-C448-3521-5C355735A0AA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9B28C5-8B09-D2AB-06A5-66B7C9A47A96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F7219B22-52FB-CF1F-F679-7BFF82654205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03821265-B762-6815-826E-FD9EFAB99391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E249282-5C8A-0C4E-EC84-0A22659E0301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D1E80D39-CB68-74B9-D47A-5F005A9751DA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5EE579C-CC55-DBCF-616C-185CB6D5F1D2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FCA1AE8-F127-5A43-4CF1-D0DE90F78B83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8D94D3D2-F2D7-B183-223C-F40344AEF72F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24750039-8975-D385-3756-3958A017A17D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C0C0C657-D45F-159C-97D9-94BC1DC1667C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365A4A85-31AC-876C-1F08-17CE8FA3A3AB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948B54E4-B652-B875-B41E-C687159F521E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52707" y="570016"/>
            <a:ext cx="2813039" cy="5889800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4500" y="997907"/>
            <a:ext cx="2389452" cy="5034018"/>
          </a:xfrm>
          <a:prstGeom prst="roundRect">
            <a:avLst>
              <a:gd name="adj" fmla="val 1005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5FE575-1CEC-D3DB-8FCF-2A1017A19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31474" y="570016"/>
            <a:ext cx="2813039" cy="5889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F1A388-F28C-CBC9-E3DA-745F0A877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46099" y="570016"/>
            <a:ext cx="2813039" cy="5889800"/>
          </a:xfrm>
          <a:prstGeom prst="rect">
            <a:avLst/>
          </a:prstGeom>
        </p:spPr>
      </p:pic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D29120-2C4A-3AEE-254A-63C7FD793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294" y="570016"/>
            <a:ext cx="2813039" cy="5889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685BD-5225-82DB-3FE9-9F680D968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57919" y="570016"/>
            <a:ext cx="2813039" cy="58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9ABA4-BEDA-DC8C-46EA-19192F8F7D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55501" y="510641"/>
            <a:ext cx="4095037" cy="8573984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46777"/>
            <a:ext cx="3457422" cy="7320329"/>
          </a:xfrm>
          <a:prstGeom prst="roundRect">
            <a:avLst>
              <a:gd name="adj" fmla="val 8360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C759CC-1CE0-0ECB-636A-38777513651B}"/>
              </a:ext>
            </a:extLst>
          </p:cNvPr>
          <p:cNvGrpSpPr/>
          <p:nvPr userDrawn="1"/>
        </p:nvGrpSpPr>
        <p:grpSpPr>
          <a:xfrm>
            <a:off x="7066328" y="0"/>
            <a:ext cx="5103281" cy="6858000"/>
            <a:chOff x="13297154" y="-2797570"/>
            <a:chExt cx="2934215" cy="3943120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17D0AE3-958C-123B-A53F-7A6B906FB52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F0734BE0-81FD-8C4B-0101-37744273758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5C015D-07E9-6E0E-424E-8A6EC657052B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0BB360F9-EB72-8467-9F42-AA0DDC5E06B9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79A6DCE-7A59-8A3F-08BB-977B01AE7AD4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47A1106-8386-ED87-884F-0E9354468C66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DF03F3E-E2F6-4655-E0EF-610A0072FAAD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BC053A9-C450-AD66-4705-2AF55E068E0F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E0A2298-A2C1-9939-4A29-752A155C0261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D186331-0182-91B0-5F6F-4AA869F17769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00098B1-BC5A-4B0D-0403-3623AC36751A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09825CD-E651-0DE1-D1D4-73D0BA47A38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8A6953-A4C5-EDD6-8DF4-CEEF513C0B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421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C5D3F1D7-0BFB-839D-BCDA-9BE27C07F05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1157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C25A9-993E-2497-AA3A-3D7C5F09F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421" y="452282"/>
            <a:ext cx="3174791" cy="5991381"/>
          </a:xfrm>
          <a:prstGeom prst="rect">
            <a:avLst/>
          </a:prstGeom>
        </p:spPr>
      </p:pic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B2EC8C01-B26B-6A95-3C6A-E20A6AB1D1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1157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985565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FECEB-BD79-6CF3-E843-889873C355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5642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A6945D-1682-45DA-6E92-1E2CDA75524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74378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169910-72D7-B6CD-8A60-A7E02042F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4156" y="452282"/>
            <a:ext cx="3174791" cy="5991381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845DA09B-7B08-270D-B6F2-81D499C75E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82892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BE90DF-6479-0B92-0C62-CBCC4D0491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745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739DDB-F0CD-8D0A-815E-C7A0A2CF566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2481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849C5-F7F7-ACE9-5A87-8EB5BBC22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2259" y="452282"/>
            <a:ext cx="3174791" cy="5991381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2459E0F2-3E58-D029-9859-60D6378A25A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00995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87E48A-D9FF-C15F-3558-AE491B4E85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9500" y="335858"/>
            <a:ext cx="4496788" cy="8486219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A3E2CB-F40A-E1B0-DDDD-40B46CEBB44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65328" y="860766"/>
            <a:ext cx="3441003" cy="7447211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C759CC-1CE0-0ECB-636A-38777513651B}"/>
              </a:ext>
            </a:extLst>
          </p:cNvPr>
          <p:cNvGrpSpPr/>
          <p:nvPr userDrawn="1"/>
        </p:nvGrpSpPr>
        <p:grpSpPr>
          <a:xfrm>
            <a:off x="7066328" y="0"/>
            <a:ext cx="5103281" cy="6858000"/>
            <a:chOff x="13297154" y="-2797570"/>
            <a:chExt cx="2934215" cy="3943120"/>
          </a:xfrm>
          <a:solidFill>
            <a:schemeClr val="accent4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17D0AE3-958C-123B-A53F-7A6B906FB52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F0734BE0-81FD-8C4B-0101-37744273758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5C015D-07E9-6E0E-424E-8A6EC657052B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0BB360F9-EB72-8467-9F42-AA0DDC5E06B9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79A6DCE-7A59-8A3F-08BB-977B01AE7AD4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47A1106-8386-ED87-884F-0E9354468C66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DF03F3E-E2F6-4655-E0EF-610A0072FAAD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BC053A9-C450-AD66-4705-2AF55E068E0F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E0A2298-A2C1-9939-4A29-752A155C0261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D186331-0182-91B0-5F6F-4AA869F17769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00098B1-BC5A-4B0D-0403-3623AC36751A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09825CD-E651-0DE1-D1D4-73D0BA47A38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24907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EAAA1846-DB51-9F71-5DBA-65CE4E39B084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275DF6"/>
          </a:solidFill>
        </p:grpSpPr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BD43D21-AF8B-49D9-DBFD-7824F052CB74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FBABE542-FC27-6851-D07B-003F396EA847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6472F141-742B-4001-AD41-1F8CFF199C14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8E6F12B1-C315-569D-C0B3-0708779FD822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FB738A3C-761C-B097-98E1-A7E9DDD8B4D6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71D936DD-3D0F-D3A7-71C4-6044ADB18AE6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DCF1DB48-93FD-4C30-E0BA-1C610FCAF9E7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3D6A3D5F-585D-54EA-C4C4-931388F3DA76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5CA469-2BF5-5F2D-2C1E-2F659D1859B3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80320DF7-16FB-BB6B-CB55-F79A13C8E78D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B977905C-2899-D1B8-8A08-4DC87667FC63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02D7F3F0-A920-ED71-742B-A762F049F0BD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6D91930-D869-6589-97C5-1D361FF933CD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2F496F64-B4B6-BE2F-E5FA-CCE64964049E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8B32F09-F58E-4B4D-9A85-D44DD862FE8C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0885AB2-E965-831E-C8DD-141FEF6F527A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1048246-1B39-BF44-D556-D1036A66A5A3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44D76DB-FDF8-5CC8-AECE-0BC0C42AF6F3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F530F14-20C4-D9C3-1640-4BEBEBE2EF54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8C7D929-CD5C-EA43-D628-2B89F0761C8B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14535707-584D-CCEE-EECD-CFD9F4FC5E04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rgbClr val="275DF6"/>
          </a:solidFill>
        </p:grpSpPr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7000D834-F13D-403D-2721-B4BA7EDCD5C9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2E1E82AD-773B-0805-07DC-19C9DA928ADB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4E5FE769-E861-4623-DAED-13DAC0AC2BA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48646398-448B-C5B5-111D-14BFE97FB21E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B67EC12C-1831-DCF0-A2AB-24825454C8E6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64C534F-A2E5-E3A6-1A0B-529D118C364A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B8E9CB0-0A69-84FC-6D1C-11F76A360C27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532C03E0-D961-F2ED-14E5-2F6E0DD0E221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B4E79C19-777C-AF2C-21D4-A56DE7698F08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760A7797-46F8-17DF-5D20-7DC341FA815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F852691-9968-8492-E84A-56448893C38D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5FD7C0F9-6C93-1857-C9A1-5A4BD316DC44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6EA032AC-1E73-66B4-2D5C-7A6F59DB8168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34DA74E3-C35B-0FC7-7A5F-4E5D74304ADE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5ED901D-9F75-33DA-41D9-F9C744245A84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03E1B1B5-44CC-DA4D-68CE-A7313D1E7109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C3D0A63F-6499-811B-CC58-FA138E62E905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D053CD06-4B89-6A6B-761D-823D80EAFBED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99F36D28-F562-12EE-FB6A-BF4A59E74C37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9A5295A-6C8A-B982-590D-A26E9E5FB200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E080237-29E5-A382-2A27-3BC5BE5A73BE}"/>
              </a:ext>
            </a:extLst>
          </p:cNvPr>
          <p:cNvGrpSpPr/>
          <p:nvPr/>
        </p:nvGrpSpPr>
        <p:grpSpPr>
          <a:xfrm>
            <a:off x="7066328" y="0"/>
            <a:ext cx="5103281" cy="6858000"/>
            <a:chOff x="13297154" y="-2797570"/>
            <a:chExt cx="2934215" cy="3943120"/>
          </a:xfrm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1E2C4C5E-AABE-60BB-87A0-7B840056A0A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97B5DD2-F216-2B28-0A30-5F04D98D1CB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B97178D-C956-80BA-D9A9-CD97F152B7B3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82FD25D0-E310-2E9C-0AF8-CA77C225A2C3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F6C6DB64-BE55-13A2-DE46-03D0FBB4B4A6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602F03F2-5810-DA4B-3105-CB10DD3000D9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C128C20-2380-1779-E348-4809733E88FE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DE2C6A-60C8-791E-9BC9-F70C2F97C928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4EEE5622-53C8-E026-F0FC-C6A68B72D707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406B3C0-0497-3F99-A583-B5C90BD611C3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E84D7B3C-19BC-3B39-79A3-E5F9F961637F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0BE609ED-A557-C6A5-7BC1-2D587534808E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E080237-29E5-A382-2A27-3BC5BE5A73BE}"/>
              </a:ext>
            </a:extLst>
          </p:cNvPr>
          <p:cNvGrpSpPr/>
          <p:nvPr/>
        </p:nvGrpSpPr>
        <p:grpSpPr>
          <a:xfrm>
            <a:off x="7066328" y="0"/>
            <a:ext cx="5103281" cy="6858000"/>
            <a:chOff x="13297154" y="-2797570"/>
            <a:chExt cx="2934215" cy="3943120"/>
          </a:xfrm>
          <a:solidFill>
            <a:schemeClr val="accent4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1E2C4C5E-AABE-60BB-87A0-7B840056A0A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97B5DD2-F216-2B28-0A30-5F04D98D1CB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B97178D-C956-80BA-D9A9-CD97F152B7B3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82FD25D0-E310-2E9C-0AF8-CA77C225A2C3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F6C6DB64-BE55-13A2-DE46-03D0FBB4B4A6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602F03F2-5810-DA4B-3105-CB10DD3000D9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C128C20-2380-1779-E348-4809733E88FE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DE2C6A-60C8-791E-9BC9-F70C2F97C928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4EEE5622-53C8-E026-F0FC-C6A68B72D707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406B3C0-0497-3F99-A583-B5C90BD611C3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E84D7B3C-19BC-3B39-79A3-E5F9F961637F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0BE609ED-A557-C6A5-7BC1-2D587534808E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658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C4883C-C16B-1327-7AD1-5C747CEDCF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75221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66" r:id="rId4"/>
    <p:sldLayoutId id="2147483768" r:id="rId5"/>
    <p:sldLayoutId id="2147483759" r:id="rId6"/>
    <p:sldLayoutId id="2147483756" r:id="rId7"/>
    <p:sldLayoutId id="2147483703" r:id="rId8"/>
    <p:sldLayoutId id="2147483738" r:id="rId9"/>
    <p:sldLayoutId id="2147483762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57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65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9" r:id="rId37"/>
    <p:sldLayoutId id="2147483740" r:id="rId38"/>
    <p:sldLayoutId id="2147483730" r:id="rId39"/>
    <p:sldLayoutId id="2147483731" r:id="rId40"/>
    <p:sldLayoutId id="2147483732" r:id="rId41"/>
    <p:sldLayoutId id="2147483735" r:id="rId42"/>
    <p:sldLayoutId id="2147483739" r:id="rId43"/>
    <p:sldLayoutId id="2147483737" r:id="rId44"/>
    <p:sldLayoutId id="2147483760" r:id="rId45"/>
    <p:sldLayoutId id="2147483761" r:id="rId46"/>
    <p:sldLayoutId id="2147483767" r:id="rId4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rZOU9TaDWIvxBabf8saK-unmijfOHwkANpARNCrVQ-g3KyQ/viewform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cikit-learn.org/stable/modules/generated/sklearn.model_selection.KFold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cikit-learn.org/stable/modules/generated/sklearn.model_selection.TimeSeriesSplit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8BE4E2D-B254-EA65-A230-CF1F706DD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261" y="3418146"/>
            <a:ext cx="10224000" cy="941796"/>
          </a:xfrm>
        </p:spPr>
        <p:txBody>
          <a:bodyPr/>
          <a:lstStyle/>
          <a:p>
            <a:r>
              <a:rPr lang="ru-RU" dirty="0"/>
              <a:t>Занятие №</a:t>
            </a:r>
            <a:r>
              <a:rPr lang="en-US" dirty="0"/>
              <a:t>4</a:t>
            </a:r>
          </a:p>
          <a:p>
            <a:endParaRPr lang="en-US" dirty="0"/>
          </a:p>
          <a:p>
            <a:r>
              <a:rPr lang="ru-RU" sz="2800" b="1" dirty="0"/>
              <a:t>Ярошенко Ангелина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EE6B9F-8069-2403-E393-0AD573B0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059006"/>
            <a:ext cx="10220325" cy="1828193"/>
          </a:xfrm>
        </p:spPr>
        <p:txBody>
          <a:bodyPr/>
          <a:lstStyle/>
          <a:p>
            <a:r>
              <a:rPr lang="ru-RU" dirty="0"/>
              <a:t>Оценка качества моделей</a:t>
            </a:r>
            <a:br>
              <a:rPr lang="ru-RU" dirty="0"/>
            </a:br>
            <a:r>
              <a:rPr lang="ru-RU" dirty="0"/>
              <a:t>и работа с признаками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E9AB5CBC-7087-12A9-4359-4573E1AEA256}"/>
              </a:ext>
            </a:extLst>
          </p:cNvPr>
          <p:cNvSpPr txBox="1">
            <a:spLocks/>
          </p:cNvSpPr>
          <p:nvPr/>
        </p:nvSpPr>
        <p:spPr>
          <a:xfrm>
            <a:off x="1561740" y="5610045"/>
            <a:ext cx="10224000" cy="4985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/>
              <a:t>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159265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1;p26">
            <a:extLst>
              <a:ext uri="{FF2B5EF4-FFF2-40B4-BE49-F238E27FC236}">
                <a16:creationId xmlns:a16="http://schemas.microsoft.com/office/drawing/2014/main" id="{B17DEB9F-B2B0-3C4B-4A7C-176ED1BA61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04932"/>
            <a:ext cx="12192000" cy="606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56D5B80C-E14B-543B-86D0-BAE98871B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73215" y="3085741"/>
            <a:ext cx="6272074" cy="276999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Оптимальное статичное решение – медиана ответов </a:t>
            </a:r>
            <a:r>
              <a:rPr lang="en-US" dirty="0">
                <a:solidFill>
                  <a:schemeClr val="accent2"/>
                </a:solidFill>
              </a:rPr>
              <a:t>Y.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MAE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12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4CFC11-7859-F7D3-C8CA-CAED13EB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16" y="2928829"/>
            <a:ext cx="6954077" cy="392917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Оптимальное решение </a:t>
            </a:r>
            <a:r>
              <a:rPr lang="en-US" dirty="0"/>
              <a:t>MAE</a:t>
            </a:r>
            <a:endParaRPr lang="ru-RU" dirty="0"/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464A0079-AEED-C27E-B1F4-A7E42E0178F9}"/>
              </a:ext>
            </a:extLst>
          </p:cNvPr>
          <p:cNvSpPr txBox="1">
            <a:spLocks/>
          </p:cNvSpPr>
          <p:nvPr/>
        </p:nvSpPr>
        <p:spPr>
          <a:xfrm>
            <a:off x="655138" y="1860360"/>
            <a:ext cx="10224000" cy="775597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Красивое доказательство – через </a:t>
            </a:r>
            <a:r>
              <a:rPr lang="ru-RU" sz="2800" dirty="0">
                <a:solidFill>
                  <a:schemeClr val="accent2"/>
                </a:solidFill>
              </a:rPr>
              <a:t>производную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Интуитивно – всегда можно нарисовать картинку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02FB5589-0DB3-7B69-1DFC-B4BE969F7522}"/>
              </a:ext>
            </a:extLst>
          </p:cNvPr>
          <p:cNvSpPr txBox="1">
            <a:spLocks/>
          </p:cNvSpPr>
          <p:nvPr/>
        </p:nvSpPr>
        <p:spPr>
          <a:xfrm>
            <a:off x="5413796" y="6564480"/>
            <a:ext cx="6272074" cy="16619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/>
              <a:t>Упорядоченные </a:t>
            </a:r>
            <a:r>
              <a:rPr lang="ru-RU" sz="1200" dirty="0" err="1"/>
              <a:t>сэмплы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2294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6D5B80C-E14B-543B-86D0-BAE98871B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MSE</a:t>
            </a:r>
            <a:endParaRPr lang="ru-RU" dirty="0"/>
          </a:p>
        </p:txBody>
      </p:sp>
      <p:pic>
        <p:nvPicPr>
          <p:cNvPr id="4" name="Google Shape;293;p28">
            <a:extLst>
              <a:ext uri="{FF2B5EF4-FFF2-40B4-BE49-F238E27FC236}">
                <a16:creationId xmlns:a16="http://schemas.microsoft.com/office/drawing/2014/main" id="{40D29508-6A6C-B76E-161F-6F2B112043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752" y="1238290"/>
            <a:ext cx="10844848" cy="5619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689E6113-0A69-BE48-586B-3F42AE9F490E}"/>
              </a:ext>
            </a:extLst>
          </p:cNvPr>
          <p:cNvSpPr txBox="1">
            <a:spLocks/>
          </p:cNvSpPr>
          <p:nvPr/>
        </p:nvSpPr>
        <p:spPr>
          <a:xfrm>
            <a:off x="2959963" y="3317004"/>
            <a:ext cx="6272074" cy="27699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Оптимальное статичное решение – среднее ответов </a:t>
            </a:r>
            <a:r>
              <a:rPr lang="en-US" dirty="0">
                <a:solidFill>
                  <a:schemeClr val="accent2"/>
                </a:solidFill>
              </a:rPr>
              <a:t>Y.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1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9;p29">
            <a:extLst>
              <a:ext uri="{FF2B5EF4-FFF2-40B4-BE49-F238E27FC236}">
                <a16:creationId xmlns:a16="http://schemas.microsoft.com/office/drawing/2014/main" id="{AB55EC48-B841-01F0-BD70-79963D6D47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779" y="318052"/>
            <a:ext cx="10569359" cy="60231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RMSE</a:t>
            </a:r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62E8DD0D-1E28-9E4A-7677-BB2BDD7A63B8}"/>
              </a:ext>
            </a:extLst>
          </p:cNvPr>
          <p:cNvSpPr txBox="1">
            <a:spLocks/>
          </p:cNvSpPr>
          <p:nvPr/>
        </p:nvSpPr>
        <p:spPr>
          <a:xfrm>
            <a:off x="3702082" y="3714325"/>
            <a:ext cx="6272074" cy="27699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Оптимальное статичное решение – среднее ответов </a:t>
            </a:r>
            <a:r>
              <a:rPr lang="en-US" dirty="0">
                <a:solidFill>
                  <a:schemeClr val="accent2"/>
                </a:solidFill>
              </a:rPr>
              <a:t>Y.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8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14;p32">
            <a:extLst>
              <a:ext uri="{FF2B5EF4-FFF2-40B4-BE49-F238E27FC236}">
                <a16:creationId xmlns:a16="http://schemas.microsoft.com/office/drawing/2014/main" id="{449696DF-B535-47F0-326B-2A0D0BF1D1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504" y="262759"/>
            <a:ext cx="111029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R-</a:t>
            </a:r>
            <a:r>
              <a:rPr lang="ru-RU" dirty="0"/>
              <a:t>квадрат</a:t>
            </a:r>
          </a:p>
        </p:txBody>
      </p:sp>
    </p:spTree>
    <p:extLst>
      <p:ext uri="{BB962C8B-B14F-4D97-AF65-F5344CB8AC3E}">
        <p14:creationId xmlns:p14="http://schemas.microsoft.com/office/powerpoint/2010/main" val="387652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4;p30">
            <a:extLst>
              <a:ext uri="{FF2B5EF4-FFF2-40B4-BE49-F238E27FC236}">
                <a16:creationId xmlns:a16="http://schemas.microsoft.com/office/drawing/2014/main" id="{7974BCC3-632F-43E1-BF2C-4E8BF2B4BA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482" y="583096"/>
            <a:ext cx="10519831" cy="62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56D5B80C-E14B-543B-86D0-BAE98871B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5518" y="3305049"/>
            <a:ext cx="10224000" cy="830997"/>
          </a:xfrm>
          <a:solidFill>
            <a:schemeClr val="bg1"/>
          </a:solidFill>
        </p:spPr>
        <p:txBody>
          <a:bodyPr/>
          <a:lstStyle/>
          <a:p>
            <a:r>
              <a:rPr lang="ru-RU" dirty="0"/>
              <a:t>Оптимальное константное решение: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>
                <a:solidFill>
                  <a:schemeClr val="accent2"/>
                </a:solidFill>
              </a:rPr>
              <a:t>взвешенное среднее </a:t>
            </a:r>
            <a:r>
              <a:rPr lang="ru-RU" dirty="0" err="1">
                <a:solidFill>
                  <a:schemeClr val="accent2"/>
                </a:solidFill>
              </a:rPr>
              <a:t>таргета</a:t>
            </a:r>
            <a:r>
              <a:rPr lang="ru-RU" dirty="0"/>
              <a:t>			</a:t>
            </a:r>
            <a:r>
              <a:rPr lang="ru-RU" dirty="0">
                <a:solidFill>
                  <a:schemeClr val="accent2"/>
                </a:solidFill>
              </a:rPr>
              <a:t>взвешенная медиана </a:t>
            </a:r>
            <a:r>
              <a:rPr lang="ru-RU" dirty="0" err="1">
                <a:solidFill>
                  <a:schemeClr val="accent2"/>
                </a:solidFill>
              </a:rPr>
              <a:t>таргета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MSPE </a:t>
            </a:r>
            <a:r>
              <a:rPr lang="ru-RU" dirty="0"/>
              <a:t>и </a:t>
            </a:r>
            <a:r>
              <a:rPr lang="en-US" dirty="0"/>
              <a:t>MAPE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10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graphicFrame>
        <p:nvGraphicFramePr>
          <p:cNvPr id="5" name="Таблица">
            <a:extLst>
              <a:ext uri="{FF2B5EF4-FFF2-40B4-BE49-F238E27FC236}">
                <a16:creationId xmlns:a16="http://schemas.microsoft.com/office/drawing/2014/main" id="{AC5CE202-EF5F-AF2D-5FC0-B3EEDD748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603932"/>
              </p:ext>
            </p:extLst>
          </p:nvPr>
        </p:nvGraphicFramePr>
        <p:xfrm>
          <a:off x="2266122" y="1630016"/>
          <a:ext cx="8211122" cy="4134680"/>
        </p:xfrm>
        <a:graphic>
          <a:graphicData uri="http://schemas.openxmlformats.org/drawingml/2006/table">
            <a:tbl>
              <a:tblPr firstRow="1" firstCol="1" lastRow="1"/>
              <a:tblGrid>
                <a:gridCol w="203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3670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endParaRPr lang="ru-RU" sz="1600" b="0" dirty="0"/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42937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Аномальные значения</a:t>
                      </a:r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3811"/>
                  </a:ext>
                </a:extLst>
              </a:tr>
              <a:tr h="1033670">
                <a:tc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endParaRPr lang="ru-RU" sz="1600" b="0" dirty="0"/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defTabSz="642937">
                        <a:lnSpc>
                          <a:spcPct val="140000"/>
                        </a:lnSpc>
                        <a:defRPr sz="1800"/>
                      </a:pP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Учитываем 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Не учитываем</a:t>
                      </a:r>
                    </a:p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(выбросы)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670">
                <a:tc rowSpan="2"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Интерпретируемость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Важна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en-US" sz="1600" b="0" dirty="0"/>
                        <a:t>RMSE, R-</a:t>
                      </a:r>
                      <a:r>
                        <a:rPr lang="ru-RU" sz="1600" b="0" dirty="0"/>
                        <a:t>квадрат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en-US" sz="1600" b="0" dirty="0"/>
                        <a:t>MSPE, MAPE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670">
                <a:tc vMerge="1">
                  <a:txBody>
                    <a:bodyPr/>
                    <a:lstStyle/>
                    <a:p>
                      <a:pPr algn="l" defTabSz="642937">
                        <a:lnSpc>
                          <a:spcPct val="140000"/>
                        </a:lnSpc>
                        <a:defRPr sz="1800"/>
                      </a:pPr>
                      <a:r>
                        <a:rPr sz="1600" b="0" dirty="0" err="1"/>
                        <a:t>Текст</a:t>
                      </a:r>
                      <a:r>
                        <a:rPr sz="1600" b="0" dirty="0"/>
                        <a:t> 3</a:t>
                      </a:r>
                    </a:p>
                  </a:txBody>
                  <a:tcPr marL="82550" marR="82550" marT="82550" marB="82550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ru-RU" sz="1600" b="0" dirty="0"/>
                        <a:t>Не важна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en-US" sz="1600" b="0" dirty="0"/>
                        <a:t>MSE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42937">
                        <a:lnSpc>
                          <a:spcPct val="140000"/>
                        </a:lnSpc>
                        <a:defRPr sz="1800"/>
                      </a:pPr>
                      <a:r>
                        <a:rPr lang="en-US" sz="1600" b="0" dirty="0"/>
                        <a:t>MAE</a:t>
                      </a:r>
                      <a:endParaRPr sz="1600" b="0" dirty="0"/>
                    </a:p>
                  </a:txBody>
                  <a:tcPr marL="82550" marR="82550" marT="82550" marB="82550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82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661D0B-A05B-3441-9437-39101C26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90" y="2734577"/>
            <a:ext cx="4643369" cy="3367328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56D5B80C-E14B-543B-86D0-BAE98871B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1646" y="2734577"/>
            <a:ext cx="6034545" cy="371061"/>
          </a:xfrm>
          <a:solidFill>
            <a:srgbClr val="FEFEFE"/>
          </a:solidFill>
        </p:spPr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When your binary classification model outputs 0.5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70565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Accuracy</a:t>
            </a:r>
            <a:endParaRPr lang="ru-RU" dirty="0"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193330" y="2684723"/>
            <a:ext cx="82928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   доля правильных предсказаний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39;p36">
            <a:extLst>
              <a:ext uri="{FF2B5EF4-FFF2-40B4-BE49-F238E27FC236}">
                <a16:creationId xmlns:a16="http://schemas.microsoft.com/office/drawing/2014/main" id="{580BB905-3684-6EF9-594E-9F4BAE701B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473" y="2100583"/>
            <a:ext cx="54102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64BC5-B272-5DDD-07B4-491BA1D24634}"/>
              </a:ext>
            </a:extLst>
          </p:cNvPr>
          <p:cNvSpPr txBox="1"/>
          <p:nvPr/>
        </p:nvSpPr>
        <p:spPr>
          <a:xfrm>
            <a:off x="2026893" y="4406315"/>
            <a:ext cx="74841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ru-RU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np.array</a:t>
            </a: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([1, 1, 1, 2, 1, 1, 1, 2]) – какое лучшее константное предсказание?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3817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Accuracy</a:t>
            </a:r>
            <a:endParaRPr lang="ru-RU" dirty="0"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193330" y="2684723"/>
            <a:ext cx="82928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   ОЧЕНЬ большая чувствительность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к дисбалансу классов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39;p36">
            <a:extLst>
              <a:ext uri="{FF2B5EF4-FFF2-40B4-BE49-F238E27FC236}">
                <a16:creationId xmlns:a16="http://schemas.microsoft.com/office/drawing/2014/main" id="{580BB905-3684-6EF9-594E-9F4BAE701B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473" y="2100583"/>
            <a:ext cx="54102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Текст 1">
            <a:extLst>
              <a:ext uri="{FF2B5EF4-FFF2-40B4-BE49-F238E27FC236}">
                <a16:creationId xmlns:a16="http://schemas.microsoft.com/office/drawing/2014/main" id="{76A533F5-C660-C310-2B2E-23015DD1C7FB}"/>
              </a:ext>
            </a:extLst>
          </p:cNvPr>
          <p:cNvSpPr txBox="1">
            <a:spLocks/>
          </p:cNvSpPr>
          <p:nvPr/>
        </p:nvSpPr>
        <p:spPr>
          <a:xfrm>
            <a:off x="2595230" y="4527066"/>
            <a:ext cx="6806886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Оптимальное статичное решение – самый популярный класс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4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38541E-B84D-51E3-B608-772816D5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45" y="620351"/>
            <a:ext cx="6067906" cy="914096"/>
          </a:xfrm>
        </p:spPr>
        <p:txBody>
          <a:bodyPr/>
          <a:lstStyle/>
          <a:p>
            <a:r>
              <a:rPr lang="en-US" dirty="0"/>
              <a:t>To Do</a:t>
            </a:r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EFCD32C-DE5E-BD40-76AA-12081E74E86E}"/>
              </a:ext>
            </a:extLst>
          </p:cNvPr>
          <p:cNvGrpSpPr/>
          <p:nvPr/>
        </p:nvGrpSpPr>
        <p:grpSpPr>
          <a:xfrm>
            <a:off x="7620000" y="1126435"/>
            <a:ext cx="4572000" cy="5737770"/>
            <a:chOff x="6983875" y="1077399"/>
            <a:chExt cx="5208125" cy="578680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2A5859A4-8241-D126-F224-F4E75847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875" y="1077399"/>
              <a:ext cx="5208125" cy="57868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29553F-93D3-F03D-AF6A-2CA2B333F366}"/>
                </a:ext>
              </a:extLst>
            </p:cNvPr>
            <p:cNvSpPr txBox="1"/>
            <p:nvPr/>
          </p:nvSpPr>
          <p:spPr>
            <a:xfrm>
              <a:off x="7217872" y="1609769"/>
              <a:ext cx="1957193" cy="36214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/>
                <a:t>Пришел на лекцию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8FEBEC-9328-D785-9547-05B95F6FCD03}"/>
                </a:ext>
              </a:extLst>
            </p:cNvPr>
            <p:cNvSpPr txBox="1"/>
            <p:nvPr/>
          </p:nvSpPr>
          <p:spPr>
            <a:xfrm>
              <a:off x="7635389" y="3039532"/>
              <a:ext cx="1122158" cy="36214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/>
                <a:t>Отметился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6B627-60DC-179B-1228-BFBEDF3192D4}"/>
                </a:ext>
              </a:extLst>
            </p:cNvPr>
            <p:cNvSpPr txBox="1"/>
            <p:nvPr/>
          </p:nvSpPr>
          <p:spPr>
            <a:xfrm>
              <a:off x="7531737" y="4469295"/>
              <a:ext cx="1500914" cy="36214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/>
                <a:t>Что-то понял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2A11CC-5B18-5524-1C2D-20229374FAEF}"/>
                </a:ext>
              </a:extLst>
            </p:cNvPr>
            <p:cNvSpPr txBox="1"/>
            <p:nvPr/>
          </p:nvSpPr>
          <p:spPr>
            <a:xfrm>
              <a:off x="7446008" y="5910469"/>
              <a:ext cx="1500915" cy="36214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/>
                <a:t>Оставил отзыв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5BC9E31-1088-53A5-BDAB-7D56AA8EEFBD}"/>
              </a:ext>
            </a:extLst>
          </p:cNvPr>
          <p:cNvGrpSpPr/>
          <p:nvPr/>
        </p:nvGrpSpPr>
        <p:grpSpPr>
          <a:xfrm>
            <a:off x="-296544" y="1375423"/>
            <a:ext cx="7638248" cy="4058517"/>
            <a:chOff x="-675952" y="1077399"/>
            <a:chExt cx="7776826" cy="4389893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A9AD311-6D6B-F476-2B2C-99853248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31" y="1662231"/>
              <a:ext cx="5608393" cy="3169205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85051BB-E4DA-E79A-E1AA-78CA1FC0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675952" y="1077399"/>
              <a:ext cx="7776826" cy="4389893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843307A-755C-E825-94A4-479C8170BFC7}"/>
                </a:ext>
              </a:extLst>
            </p:cNvPr>
            <p:cNvSpPr/>
            <p:nvPr/>
          </p:nvSpPr>
          <p:spPr>
            <a:xfrm>
              <a:off x="407005" y="3869634"/>
              <a:ext cx="5608393" cy="463825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472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ru-RU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946639F-5F58-176D-4C38-5E1D9A769DC6}"/>
              </a:ext>
            </a:extLst>
          </p:cNvPr>
          <p:cNvGrpSpPr/>
          <p:nvPr/>
        </p:nvGrpSpPr>
        <p:grpSpPr>
          <a:xfrm>
            <a:off x="434147" y="1950588"/>
            <a:ext cx="10888485" cy="4308304"/>
            <a:chOff x="1149764" y="1844570"/>
            <a:chExt cx="10888485" cy="430830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D64F8BF-953B-8B68-D583-852EE5D5B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913" y="1844570"/>
              <a:ext cx="6039678" cy="43083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D59B1A99-FC93-95FE-5DF3-5F48464F3A72}"/>
                    </a:ext>
                  </a:extLst>
                </p14:cNvPr>
                <p14:cNvContentPartPr/>
                <p14:nvPr/>
              </p14:nvContentPartPr>
              <p14:xfrm>
                <a:off x="4904093" y="2756452"/>
                <a:ext cx="583431" cy="184284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D59B1A99-FC93-95FE-5DF3-5F48464F3A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95095" y="2747454"/>
                  <a:ext cx="601067" cy="2019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Дуга 12">
              <a:extLst>
                <a:ext uri="{FF2B5EF4-FFF2-40B4-BE49-F238E27FC236}">
                  <a16:creationId xmlns:a16="http://schemas.microsoft.com/office/drawing/2014/main" id="{E876FC5A-6F69-E8B2-4477-2796C39C05E7}"/>
                </a:ext>
              </a:extLst>
            </p:cNvPr>
            <p:cNvSpPr/>
            <p:nvPr/>
          </p:nvSpPr>
          <p:spPr>
            <a:xfrm>
              <a:off x="2703443" y="2093843"/>
              <a:ext cx="2492365" cy="1325218"/>
            </a:xfrm>
            <a:prstGeom prst="arc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237FA8-D683-547F-3FBD-CC84D534793B}"/>
                </a:ext>
              </a:extLst>
            </p:cNvPr>
            <p:cNvSpPr txBox="1"/>
            <p:nvPr/>
          </p:nvSpPr>
          <p:spPr>
            <a:xfrm>
              <a:off x="1149764" y="1912772"/>
              <a:ext cx="2683290" cy="36214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accent1"/>
                  </a:solidFill>
                </a:rPr>
                <a:t>True</a:t>
              </a:r>
              <a:r>
                <a:rPr lang="en-US" dirty="0"/>
                <a:t> – </a:t>
              </a:r>
              <a:r>
                <a:rPr lang="ru-RU" dirty="0"/>
                <a:t>совпадение ответов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D6770E18-49E4-3CA8-425E-342654CEF42A}"/>
                    </a:ext>
                  </a:extLst>
                </p14:cNvPr>
                <p14:cNvContentPartPr/>
                <p14:nvPr/>
              </p14:nvContentPartPr>
              <p14:xfrm>
                <a:off x="7746798" y="4348183"/>
                <a:ext cx="893619" cy="290078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D6770E18-49E4-3CA8-425E-342654CEF4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7801" y="4339186"/>
                  <a:ext cx="911254" cy="30771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Дуга 21">
              <a:extLst>
                <a:ext uri="{FF2B5EF4-FFF2-40B4-BE49-F238E27FC236}">
                  <a16:creationId xmlns:a16="http://schemas.microsoft.com/office/drawing/2014/main" id="{3C4B22DF-195A-827B-C3C5-4E8D393FADB0}"/>
                </a:ext>
              </a:extLst>
            </p:cNvPr>
            <p:cNvSpPr/>
            <p:nvPr/>
          </p:nvSpPr>
          <p:spPr>
            <a:xfrm flipH="1" flipV="1">
              <a:off x="8193606" y="4297016"/>
              <a:ext cx="3335784" cy="682487"/>
            </a:xfrm>
            <a:prstGeom prst="arc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C94C5A-ABF1-EE99-4CF5-F1FAC490308E}"/>
                </a:ext>
              </a:extLst>
            </p:cNvPr>
            <p:cNvSpPr txBox="1"/>
            <p:nvPr/>
          </p:nvSpPr>
          <p:spPr>
            <a:xfrm>
              <a:off x="10045148" y="4798432"/>
              <a:ext cx="1993101" cy="74378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accent1"/>
                  </a:solidFill>
                </a:rPr>
                <a:t>Positive</a:t>
              </a:r>
              <a:r>
                <a:rPr lang="en-US" dirty="0"/>
                <a:t> – </a:t>
              </a:r>
              <a:r>
                <a:rPr lang="ru-RU" dirty="0"/>
                <a:t>значение </a:t>
              </a:r>
            </a:p>
            <a:p>
              <a:pPr algn="l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/>
                <a:t>предсказания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72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0A67B-3231-65F3-409E-EDED517B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7523" r="-2961"/>
          <a:stretch/>
        </p:blipFill>
        <p:spPr>
          <a:xfrm>
            <a:off x="1497496" y="1872173"/>
            <a:ext cx="8216348" cy="39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ru-RU" dirty="0"/>
          </a:p>
        </p:txBody>
      </p:sp>
      <p:pic>
        <p:nvPicPr>
          <p:cNvPr id="2" name="Google Shape;369;p41">
            <a:extLst>
              <a:ext uri="{FF2B5EF4-FFF2-40B4-BE49-F238E27FC236}">
                <a16:creationId xmlns:a16="http://schemas.microsoft.com/office/drawing/2014/main" id="{E3130EF1-44C2-225B-2BC4-A9779B524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3016" y="1757785"/>
            <a:ext cx="4094955" cy="23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70;p41">
            <a:extLst>
              <a:ext uri="{FF2B5EF4-FFF2-40B4-BE49-F238E27FC236}">
                <a16:creationId xmlns:a16="http://schemas.microsoft.com/office/drawing/2014/main" id="{8EEF22E4-CD4C-F191-DD52-E32A6A003F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0887" y="1086678"/>
            <a:ext cx="4672534" cy="5663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67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71;p57">
            <a:extLst>
              <a:ext uri="{FF2B5EF4-FFF2-40B4-BE49-F238E27FC236}">
                <a16:creationId xmlns:a16="http://schemas.microsoft.com/office/drawing/2014/main" id="{AA34F643-D2E3-ACFE-322B-B7B053D718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313" y="449104"/>
            <a:ext cx="115351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Soft 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934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Confusion matrix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EE497-7468-0304-79F4-707642E2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87" y="1828800"/>
            <a:ext cx="9378712" cy="37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08F1E1-22BD-707F-0C08-1EA33AB475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A431C7-5796-C16D-9067-439697E7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Google Shape;411;p47">
            <a:extLst>
              <a:ext uri="{FF2B5EF4-FFF2-40B4-BE49-F238E27FC236}">
                <a16:creationId xmlns:a16="http://schemas.microsoft.com/office/drawing/2014/main" id="{07208C42-D4DC-05B9-E701-A4E9C65542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598" y="299825"/>
            <a:ext cx="12192000" cy="5117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64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36;p52">
            <a:extLst>
              <a:ext uri="{FF2B5EF4-FFF2-40B4-BE49-F238E27FC236}">
                <a16:creationId xmlns:a16="http://schemas.microsoft.com/office/drawing/2014/main" id="{7FAAB27C-5096-6476-90CD-6555826EFF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63200"/>
            <a:ext cx="12192000" cy="606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F-measure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36;p36">
                <a:extLst>
                  <a:ext uri="{FF2B5EF4-FFF2-40B4-BE49-F238E27FC236}">
                    <a16:creationId xmlns:a16="http://schemas.microsoft.com/office/drawing/2014/main" id="{EE29DDE1-6710-097D-24DB-BC00DD0A2D77}"/>
                  </a:ext>
                </a:extLst>
              </p:cNvPr>
              <p:cNvSpPr txBox="1"/>
              <p:nvPr/>
            </p:nvSpPr>
            <p:spPr>
              <a:xfrm>
                <a:off x="658812" y="5701050"/>
                <a:ext cx="10914063" cy="8309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Стремится к </a:t>
                </a:r>
                <a:r>
                  <a:rPr lang="ru-RU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нулю, если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precision </a:t>
                </a:r>
                <a:r>
                  <a:rPr lang="ru-RU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или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recall </a:t>
                </a:r>
                <a:r>
                  <a:rPr lang="ru-RU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близки к нулю.</a:t>
                </a:r>
                <a:br>
                  <a:rPr lang="ru-RU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ru-RU" sz="2400" dirty="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Коэффициент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𝛽</m:t>
                    </m:r>
                  </m:oMath>
                </a14:m>
                <a:r>
                  <a:rPr lang="en-US"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ru-RU"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отвечает за пропорцию между метриками.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" name="Google Shape;336;p36">
                <a:extLst>
                  <a:ext uri="{FF2B5EF4-FFF2-40B4-BE49-F238E27FC236}">
                    <a16:creationId xmlns:a16="http://schemas.microsoft.com/office/drawing/2014/main" id="{EE29DDE1-6710-097D-24DB-BC00DD0A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2" y="5701050"/>
                <a:ext cx="10914063" cy="830956"/>
              </a:xfrm>
              <a:prstGeom prst="rect">
                <a:avLst/>
              </a:prstGeom>
              <a:blipFill>
                <a:blip r:embed="rId3"/>
                <a:stretch>
                  <a:fillRect l="-813" t="-5970" b="-149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6A5EA04-4E9B-EE4C-547D-994A355101CF}"/>
              </a:ext>
            </a:extLst>
          </p:cNvPr>
          <p:cNvCxnSpPr>
            <a:cxnSpLocks/>
          </p:cNvCxnSpPr>
          <p:nvPr/>
        </p:nvCxnSpPr>
        <p:spPr>
          <a:xfrm>
            <a:off x="428625" y="5672474"/>
            <a:ext cx="0" cy="902396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5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EE29DDE1-6710-097D-24DB-BC00DD0A2D77}"/>
              </a:ext>
            </a:extLst>
          </p:cNvPr>
          <p:cNvSpPr txBox="1"/>
          <p:nvPr/>
        </p:nvSpPr>
        <p:spPr>
          <a:xfrm>
            <a:off x="619124" y="1306386"/>
            <a:ext cx="10914063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Under the ROC curve 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определяет долю правильно </a:t>
            </a:r>
            <a:r>
              <a:rPr lang="ru-RU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отранжированных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пар </a:t>
            </a:r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541C50-9957-72AA-AC44-CE209D8F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37" y="2226369"/>
            <a:ext cx="3932238" cy="39322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57B388-B629-7A2D-235D-72AF5FEC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3190875"/>
            <a:ext cx="4254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5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F0407-D099-F156-B2B5-BB21D18F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1994296"/>
            <a:ext cx="7772400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7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F45FE-DD98-3ED1-F860-827FCF8B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4296"/>
            <a:ext cx="7772400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FFCA2E-F922-A945-33E2-3223C766B37B}"/>
              </a:ext>
            </a:extLst>
          </p:cNvPr>
          <p:cNvSpPr txBox="1"/>
          <p:nvPr/>
        </p:nvSpPr>
        <p:spPr>
          <a:xfrm>
            <a:off x="4957786" y="1195471"/>
            <a:ext cx="8176591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2400" dirty="0"/>
              <a:t>Метрики качества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1.1. Метрики качества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1.2. Оценка качества моделей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2. Работа с признаками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2.1. Извлечение признаков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2.2. Преобразование признаков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2.3. Работа с пропущенными данными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/>
              <a:t>	2.4. Отбор признаков  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5DC08E-9D9C-3549-3E7C-D423DCD0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5" y="3106878"/>
            <a:ext cx="2681816" cy="644241"/>
          </a:xfrm>
        </p:spPr>
        <p:txBody>
          <a:bodyPr/>
          <a:lstStyle/>
          <a:p>
            <a:r>
              <a:rPr lang="ru-RU" dirty="0"/>
              <a:t>План лекции</a:t>
            </a:r>
          </a:p>
        </p:txBody>
      </p:sp>
    </p:spTree>
    <p:extLst>
      <p:ext uri="{BB962C8B-B14F-4D97-AF65-F5344CB8AC3E}">
        <p14:creationId xmlns:p14="http://schemas.microsoft.com/office/powerpoint/2010/main" val="79051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01176-5AF5-AE15-30D8-C25451F2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4296"/>
            <a:ext cx="7772400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2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76EC84-9172-4DEF-959D-6A4DE6BE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4296"/>
            <a:ext cx="7772400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23E381-643C-A9E9-FC6C-E66B2D0D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4296"/>
            <a:ext cx="7772400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28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006877-8C10-C2BF-C27A-65F753CD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4296"/>
            <a:ext cx="7772400" cy="2869407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AE6CA3E-4DB0-C6D6-371E-AB1FE7E30EF7}"/>
              </a:ext>
            </a:extLst>
          </p:cNvPr>
          <p:cNvCxnSpPr/>
          <p:nvPr/>
        </p:nvCxnSpPr>
        <p:spPr>
          <a:xfrm flipV="1">
            <a:off x="8591973" y="3166533"/>
            <a:ext cx="115147" cy="11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ED4A640-5996-ED69-4861-7370F3BE79A6}"/>
              </a:ext>
            </a:extLst>
          </p:cNvPr>
          <p:cNvCxnSpPr/>
          <p:nvPr/>
        </p:nvCxnSpPr>
        <p:spPr>
          <a:xfrm flipV="1">
            <a:off x="8591973" y="3281680"/>
            <a:ext cx="115147" cy="11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10E3E4C-820A-AD55-BFA3-30D0BE922E09}"/>
              </a:ext>
            </a:extLst>
          </p:cNvPr>
          <p:cNvCxnSpPr/>
          <p:nvPr/>
        </p:nvCxnSpPr>
        <p:spPr>
          <a:xfrm flipV="1">
            <a:off x="8591973" y="3403600"/>
            <a:ext cx="115147" cy="11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4FD97E2-0ECE-BB07-390F-1F9EE6F18D81}"/>
              </a:ext>
            </a:extLst>
          </p:cNvPr>
          <p:cNvCxnSpPr/>
          <p:nvPr/>
        </p:nvCxnSpPr>
        <p:spPr>
          <a:xfrm flipV="1">
            <a:off x="8591973" y="3346026"/>
            <a:ext cx="115147" cy="11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C932ED4-DB24-C3D9-83C5-59BB97F80BED}"/>
              </a:ext>
            </a:extLst>
          </p:cNvPr>
          <p:cNvCxnSpPr/>
          <p:nvPr/>
        </p:nvCxnSpPr>
        <p:spPr>
          <a:xfrm flipV="1">
            <a:off x="8591972" y="3230879"/>
            <a:ext cx="115147" cy="11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895CE1C-A8EA-621C-9E73-62F106FB77EC}"/>
              </a:ext>
            </a:extLst>
          </p:cNvPr>
          <p:cNvCxnSpPr>
            <a:cxnSpLocks/>
          </p:cNvCxnSpPr>
          <p:nvPr/>
        </p:nvCxnSpPr>
        <p:spPr>
          <a:xfrm>
            <a:off x="3507129" y="4236334"/>
            <a:ext cx="0" cy="327950"/>
          </a:xfrm>
          <a:prstGeom prst="line">
            <a:avLst/>
          </a:prstGeom>
          <a:ln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88FFAD0-B48F-DA46-F33B-9C07234CB6F0}"/>
              </a:ext>
            </a:extLst>
          </p:cNvPr>
          <p:cNvSpPr/>
          <p:nvPr/>
        </p:nvSpPr>
        <p:spPr>
          <a:xfrm>
            <a:off x="2867113" y="3636236"/>
            <a:ext cx="640015" cy="226464"/>
          </a:xfrm>
          <a:prstGeom prst="ellipse">
            <a:avLst/>
          </a:prstGeom>
          <a:noFill/>
          <a:ln w="6350">
            <a:solidFill>
              <a:schemeClr val="accent1">
                <a:shade val="50000"/>
                <a:alpha val="5202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6F68348-E30E-F322-0735-ED6F6B7F5B40}"/>
              </a:ext>
            </a:extLst>
          </p:cNvPr>
          <p:cNvCxnSpPr>
            <a:cxnSpLocks/>
          </p:cNvCxnSpPr>
          <p:nvPr/>
        </p:nvCxnSpPr>
        <p:spPr>
          <a:xfrm flipV="1">
            <a:off x="8645047" y="2779027"/>
            <a:ext cx="0" cy="387506"/>
          </a:xfrm>
          <a:prstGeom prst="line">
            <a:avLst/>
          </a:prstGeom>
          <a:ln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5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A0D2A5-EEE3-9157-90CF-507FF37E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2" y="1578534"/>
            <a:ext cx="9344025" cy="3449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152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/>
              <a:t>AUC-ROC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452D2-5DA0-71CE-DC57-87A3708AA4E2}"/>
              </a:ext>
            </a:extLst>
          </p:cNvPr>
          <p:cNvSpPr txBox="1"/>
          <p:nvPr/>
        </p:nvSpPr>
        <p:spPr>
          <a:xfrm>
            <a:off x="7000875" y="5800725"/>
            <a:ext cx="3458630" cy="36214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" dirty="0"/>
              <a:t>https://</a:t>
            </a:r>
            <a:r>
              <a:rPr lang="en" dirty="0" err="1"/>
              <a:t>arize.com</a:t>
            </a:r>
            <a:r>
              <a:rPr lang="en" dirty="0"/>
              <a:t>/blog/what-is-</a:t>
            </a:r>
            <a:r>
              <a:rPr lang="en" dirty="0" err="1"/>
              <a:t>auc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2" name="Google Shape;488;p60">
            <a:extLst>
              <a:ext uri="{FF2B5EF4-FFF2-40B4-BE49-F238E27FC236}">
                <a16:creationId xmlns:a16="http://schemas.microsoft.com/office/drawing/2014/main" id="{DEA85D4A-4229-E6C3-9329-F6F7FE2520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0020" y="1363200"/>
            <a:ext cx="10564008" cy="5189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286B6DD8-3E44-DE8C-C67D-A83E7207AE16}"/>
              </a:ext>
            </a:extLst>
          </p:cNvPr>
          <p:cNvSpPr txBox="1"/>
          <p:nvPr/>
        </p:nvSpPr>
        <p:spPr>
          <a:xfrm>
            <a:off x="1500020" y="4663844"/>
            <a:ext cx="10691980" cy="295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Соответственно,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ROC-AUC 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слабо</a:t>
            </a: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чувствительна на несбалансированных выборках.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Очень интересный </a:t>
            </a: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тест </a:t>
            </a:r>
            <a:endParaRPr lang="ru-RU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53655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 err="1"/>
              <a:t>LogLoss</a:t>
            </a:r>
            <a:endParaRPr lang="ru-RU" dirty="0"/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EE29DDE1-6710-097D-24DB-BC00DD0A2D77}"/>
              </a:ext>
            </a:extLst>
          </p:cNvPr>
          <p:cNvSpPr txBox="1"/>
          <p:nvPr/>
        </p:nvSpPr>
        <p:spPr>
          <a:xfrm>
            <a:off x="1544636" y="4106968"/>
            <a:ext cx="10647364" cy="120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Выводится из метода максимального правдоподобия.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ходе построения алгоритма данное выражение минимизируется.</a:t>
            </a:r>
          </a:p>
        </p:txBody>
      </p:sp>
      <p:pic>
        <p:nvPicPr>
          <p:cNvPr id="5" name="Google Shape;567;p71">
            <a:extLst>
              <a:ext uri="{FF2B5EF4-FFF2-40B4-BE49-F238E27FC236}">
                <a16:creationId xmlns:a16="http://schemas.microsoft.com/office/drawing/2014/main" id="{F20029C9-ADF4-966C-27F4-D5011D643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053" t="16991" r="12280" b="67175"/>
          <a:stretch/>
        </p:blipFill>
        <p:spPr>
          <a:xfrm>
            <a:off x="1544636" y="2126356"/>
            <a:ext cx="8208963" cy="135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23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en-US" dirty="0" err="1"/>
              <a:t>LogLoss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A1744C-39EF-4C1B-2B8E-2267D56D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682701"/>
            <a:ext cx="6172200" cy="5991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46FDF-E7FE-F0FA-012C-AF46A09DA846}"/>
              </a:ext>
            </a:extLst>
          </p:cNvPr>
          <p:cNvSpPr txBox="1"/>
          <p:nvPr/>
        </p:nvSpPr>
        <p:spPr>
          <a:xfrm>
            <a:off x="88900" y="28962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неправильном предсказании значение функционала уходит в бесконечность.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Лечится ограничением значений функции.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90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66ACAA-3257-5393-EB8E-5AE2907D69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5138" y="3262800"/>
            <a:ext cx="10224000" cy="332399"/>
          </a:xfrm>
        </p:spPr>
        <p:txBody>
          <a:bodyPr/>
          <a:lstStyle/>
          <a:p>
            <a:r>
              <a:rPr lang="ru-RU" sz="2400" dirty="0"/>
              <a:t>Открываем </a:t>
            </a:r>
            <a:r>
              <a:rPr lang="en-US" sz="2400" dirty="0" err="1"/>
              <a:t>jupyter</a:t>
            </a:r>
            <a:r>
              <a:rPr lang="en-US" sz="2400" dirty="0"/>
              <a:t> notebook) </a:t>
            </a:r>
            <a:endParaRPr lang="ru-RU" sz="2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7986F1-E1E9-9181-A0BA-0EA2817F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0048"/>
            <a:ext cx="10220325" cy="914096"/>
          </a:xfrm>
        </p:spPr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7B04E6-F5DB-1BDC-77A0-E67C6884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25" y="1926057"/>
            <a:ext cx="5489575" cy="43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6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66ACAA-3257-5393-EB8E-5AE2907D69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5138" y="3262800"/>
            <a:ext cx="10224000" cy="332399"/>
          </a:xfrm>
        </p:spPr>
        <p:txBody>
          <a:bodyPr/>
          <a:lstStyle/>
          <a:p>
            <a:r>
              <a:rPr lang="ru-RU" sz="2400" dirty="0"/>
              <a:t>Открываем </a:t>
            </a:r>
            <a:r>
              <a:rPr lang="en-US" sz="2400" dirty="0" err="1"/>
              <a:t>jupyter</a:t>
            </a:r>
            <a:r>
              <a:rPr lang="en-US" sz="2400" dirty="0"/>
              <a:t> notebook) </a:t>
            </a:r>
            <a:endParaRPr lang="ru-RU" sz="2400" dirty="0"/>
          </a:p>
        </p:txBody>
      </p:sp>
      <p:pic>
        <p:nvPicPr>
          <p:cNvPr id="4" name="Google Shape;466;p56">
            <a:extLst>
              <a:ext uri="{FF2B5EF4-FFF2-40B4-BE49-F238E27FC236}">
                <a16:creationId xmlns:a16="http://schemas.microsoft.com/office/drawing/2014/main" id="{7D4461A5-BB9B-1B0A-0C8E-E6FFB57A0A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542" y="265600"/>
            <a:ext cx="10518557" cy="6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7986F1-E1E9-9181-A0BA-0EA2817F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0048"/>
            <a:ext cx="10220325" cy="9140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Classification report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838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4621372" cy="747897"/>
          </a:xfrm>
        </p:spPr>
        <p:txBody>
          <a:bodyPr/>
          <a:lstStyle/>
          <a:p>
            <a:r>
              <a:rPr lang="ru-RU" sz="5400" dirty="0"/>
              <a:t>Метрики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186808F-47DD-2B4C-977C-0B930367B88F}"/>
                </a:ext>
              </a:extLst>
            </p:cNvPr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804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6521528" cy="2243691"/>
          </a:xfrm>
        </p:spPr>
        <p:txBody>
          <a:bodyPr/>
          <a:lstStyle/>
          <a:p>
            <a:r>
              <a:rPr lang="ru-RU" sz="5400" dirty="0"/>
              <a:t>Оценка качества моделей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186808F-47DD-2B4C-977C-0B930367B88F}"/>
                </a:ext>
              </a:extLst>
            </p:cNvPr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89214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-464993"/>
            <a:ext cx="10682287" cy="1828193"/>
          </a:xfrm>
        </p:spPr>
        <p:txBody>
          <a:bodyPr/>
          <a:lstStyle/>
          <a:p>
            <a:r>
              <a:rPr lang="ru-RU" dirty="0"/>
              <a:t>Как выбрать лучшую модель?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6BB23D-671F-9C2A-0B76-1F6C91CA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2381250"/>
            <a:ext cx="6096000" cy="2095500"/>
          </a:xfrm>
          <a:prstGeom prst="rect">
            <a:avLst/>
          </a:prstGeom>
        </p:spPr>
      </p:pic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90364B9-EA60-893E-E165-A578E7B5AC72}"/>
              </a:ext>
            </a:extLst>
          </p:cNvPr>
          <p:cNvSpPr txBox="1"/>
          <p:nvPr/>
        </p:nvSpPr>
        <p:spPr>
          <a:xfrm>
            <a:off x="658813" y="2289354"/>
            <a:ext cx="4167188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построении модели есть 2 пути: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построить алгоритм улавливающий общие закономерности данных </a:t>
            </a:r>
            <a:r>
              <a:rPr lang="ru-RU" sz="2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(путь воина)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запомнить ответы обучающей выборки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1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построить обучение?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82928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Нужно разбить выборку на несколько частей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C865B7F-76A1-5783-1222-0C57C9D21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70176"/>
              </p:ext>
            </p:extLst>
          </p:nvPr>
        </p:nvGraphicFramePr>
        <p:xfrm>
          <a:off x="658812" y="3693356"/>
          <a:ext cx="10220324" cy="126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0106">
                  <a:extLst>
                    <a:ext uri="{9D8B030D-6E8A-4147-A177-3AD203B41FA5}">
                      <a16:colId xmlns:a16="http://schemas.microsoft.com/office/drawing/2014/main" val="1951987252"/>
                    </a:ext>
                  </a:extLst>
                </a:gridCol>
                <a:gridCol w="3528882">
                  <a:extLst>
                    <a:ext uri="{9D8B030D-6E8A-4147-A177-3AD203B41FA5}">
                      <a16:colId xmlns:a16="http://schemas.microsoft.com/office/drawing/2014/main" val="3386797701"/>
                    </a:ext>
                  </a:extLst>
                </a:gridCol>
                <a:gridCol w="3081336">
                  <a:extLst>
                    <a:ext uri="{9D8B030D-6E8A-4147-A177-3AD203B41FA5}">
                      <a16:colId xmlns:a16="http://schemas.microsoft.com/office/drawing/2014/main" val="374236191"/>
                    </a:ext>
                  </a:extLst>
                </a:gridCol>
              </a:tblGrid>
              <a:tr h="6336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Train</a:t>
                      </a: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(~70-80 % </a:t>
                      </a: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выборки)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 (~10-20 </a:t>
                      </a: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% выборки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)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Test (</a:t>
                      </a:r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все, что осталось)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17215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F Pro Text Light" panose="020B0603020202020204"/>
                          <a:ea typeface="+mn-ea"/>
                          <a:cs typeface="+mn-cs"/>
                        </a:rPr>
                        <a:t>Строим набор моделей-кандидатов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Выбираем модель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Проверяем, что все хорошо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92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7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делить выборку?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8292876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Shuffle and split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Перемешиваем и делим в желаемой пропорции. 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возможности повторить результаты важно фиксировать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Пример использования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433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делить выборку?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7596187" cy="372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K-fold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Разбиваем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датасет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равных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частеи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̆, затем строим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где в качестве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берем одну из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частеи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̆, а все остальные используем как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en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обучаем модель, на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оцениваем качество.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Особенности: 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 все данные как для построения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̆, так и для оценки качества 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Один из наиболее популярных методов оценки качества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Пример применения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3878AA-A9C3-019F-1402-B694C2F3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1810471"/>
            <a:ext cx="3302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делить выборку?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759618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Leave-one-out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Экстремальныи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случай </a:t>
            </a: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K-fold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когда </a:t>
            </a: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равно числу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самплов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наборе данных.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Особенности: </a:t>
            </a:r>
            <a:endParaRPr lang="ru-RU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датасете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без одного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сампла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практически идентична модели на полном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датасете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ru-RU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быть эффективно посчитан для некоторых видов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моделеи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032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делить выборку?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759618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Repeated K-fold/Shuffle and split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Повторяем 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 построение модели с разными разбиениями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можно просто менять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random_state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Особенности: 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 </a:t>
            </a: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раз увеличивает сложность построения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Помогает на маленьких выборках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2810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Как делить выборку?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658813" y="2130899"/>
            <a:ext cx="759618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Stratified K-fold/Shuffle and split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Сохраняем некоторые распределения из исходной выборки при </a:t>
            </a:r>
            <a:r>
              <a:rPr lang="ru-RU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разбениях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Например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Распределение признака (пол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</a:t>
            </a: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возраст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</a:t>
            </a: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дата и </a:t>
            </a:r>
            <a:r>
              <a:rPr lang="ru-RU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тд</a:t>
            </a:r>
            <a:r>
              <a:rPr lang="ru-RU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lang="ru-RU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Распределение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таргета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0447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-464993"/>
            <a:ext cx="10872787" cy="1828193"/>
          </a:xfrm>
        </p:spPr>
        <p:txBody>
          <a:bodyPr/>
          <a:lstStyle/>
          <a:p>
            <a:r>
              <a:rPr lang="ru-RU" dirty="0"/>
              <a:t>Разбиение временных рядов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9D645C3A-F7D1-5ADE-6FD8-264721624E21}"/>
              </a:ext>
            </a:extLst>
          </p:cNvPr>
          <p:cNvSpPr txBox="1"/>
          <p:nvPr/>
        </p:nvSpPr>
        <p:spPr>
          <a:xfrm>
            <a:off x="2440562" y="1797825"/>
            <a:ext cx="759618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Разбиваем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датасет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e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ru-RU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частеи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̆,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каждой из которых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лежит правее на временной оси, чем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hlinkClick r:id="rId2"/>
              </a:rPr>
              <a:t>Пример использования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642;p83">
            <a:extLst>
              <a:ext uri="{FF2B5EF4-FFF2-40B4-BE49-F238E27FC236}">
                <a16:creationId xmlns:a16="http://schemas.microsoft.com/office/drawing/2014/main" id="{E49137CA-8611-BC65-DC62-637E1EE56D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562" y="3055520"/>
            <a:ext cx="7309288" cy="3372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363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6521528" cy="747897"/>
          </a:xfrm>
        </p:spPr>
        <p:txBody>
          <a:bodyPr/>
          <a:lstStyle/>
          <a:p>
            <a:r>
              <a:rPr lang="ru-RU" sz="5400" dirty="0"/>
              <a:t>Работа с признаками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186808F-47DD-2B4C-977C-0B930367B88F}"/>
                </a:ext>
              </a:extLst>
            </p:cNvPr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3190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7DBD8-CA11-6C5E-A652-07DE60B2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90" y="1656522"/>
            <a:ext cx="5143499" cy="3427481"/>
          </a:xfrm>
        </p:spPr>
        <p:txBody>
          <a:bodyPr/>
          <a:lstStyle/>
          <a:p>
            <a:r>
              <a:rPr lang="ru-RU" dirty="0"/>
              <a:t>«</a:t>
            </a:r>
            <a:r>
              <a:rPr lang="en" dirty="0"/>
              <a:t>If you can not measure it, you can not improve it.</a:t>
            </a:r>
            <a:r>
              <a:rPr lang="ru-RU" dirty="0"/>
              <a:t>»</a:t>
            </a:r>
            <a:br>
              <a:rPr lang="en" dirty="0"/>
            </a:br>
            <a:br>
              <a:rPr lang="en" dirty="0"/>
            </a:br>
            <a:r>
              <a:rPr lang="ru-RU" dirty="0"/>
              <a:t>			</a:t>
            </a:r>
            <a:r>
              <a:rPr lang="en" dirty="0">
                <a:solidFill>
                  <a:schemeClr val="tx1"/>
                </a:solidFill>
              </a:rPr>
              <a:t>-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Lord Kelvin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1F6A80-E741-F0A8-554F-884904E9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8AD52A-D48E-1BEA-B3D9-72A405A9A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000" y="2071705"/>
            <a:ext cx="10224000" cy="23267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File123.csv </a:t>
            </a:r>
            <a:r>
              <a:rPr lang="en-US" sz="2800" dirty="0"/>
              <a:t>–</a:t>
            </a:r>
            <a:r>
              <a:rPr lang="ru-RU" sz="2800" dirty="0"/>
              <a:t> сырой набор численных и не только признаков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Sample </a:t>
            </a:r>
            <a:r>
              <a:rPr lang="en-US" sz="2800" dirty="0"/>
              <a:t>– </a:t>
            </a:r>
            <a:r>
              <a:rPr lang="ru-RU" sz="2800" dirty="0"/>
              <a:t>объект из обучающей выборки, представлен вектором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Feature extraction </a:t>
            </a:r>
            <a:r>
              <a:rPr lang="en-US" sz="2800" dirty="0"/>
              <a:t>– </a:t>
            </a:r>
            <a:r>
              <a:rPr lang="ru-RU" sz="2800" dirty="0"/>
              <a:t>превращение данных, специфических для предметной области, в понятные для модели векторы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20AD36-B899-D72B-C61E-EA56CF5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00" y="806912"/>
            <a:ext cx="10220325" cy="914096"/>
          </a:xfrm>
        </p:spPr>
        <p:txBody>
          <a:bodyPr/>
          <a:lstStyle/>
          <a:p>
            <a:r>
              <a:rPr lang="ru-RU" dirty="0"/>
              <a:t>Извлечение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196334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8AD52A-D48E-1BEA-B3D9-72A405A9A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325" y="2422404"/>
            <a:ext cx="10224000" cy="27145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Бинарные </a:t>
            </a:r>
            <a:r>
              <a:rPr lang="en-US" sz="2800" dirty="0"/>
              <a:t>– </a:t>
            </a:r>
            <a:r>
              <a:rPr lang="ru-RU" sz="2800" dirty="0"/>
              <a:t>принимают значение </a:t>
            </a:r>
            <a:r>
              <a:rPr lang="en-US" sz="2800" dirty="0"/>
              <a:t>0/1 (</a:t>
            </a:r>
            <a:r>
              <a:rPr lang="ru-RU" sz="2800" dirty="0"/>
              <a:t>флаг подключения услуги)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Категориальные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– </a:t>
            </a:r>
            <a:r>
              <a:rPr lang="ru-RU" sz="2800" dirty="0"/>
              <a:t>их множество значений конечно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Количественные </a:t>
            </a:r>
            <a:r>
              <a:rPr lang="en-US" sz="2800" dirty="0"/>
              <a:t>– </a:t>
            </a:r>
            <a:r>
              <a:rPr lang="ru-RU" sz="2800" dirty="0"/>
              <a:t>их множество значений вся числовая прямая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Порядковые </a:t>
            </a:r>
            <a:r>
              <a:rPr lang="en-US" sz="2800" dirty="0"/>
              <a:t>– </a:t>
            </a:r>
            <a:r>
              <a:rPr lang="ru-RU" sz="2800" dirty="0"/>
              <a:t>их множество значений конечно и упорядочено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20AD36-B899-D72B-C61E-EA56CF5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00" y="806912"/>
            <a:ext cx="10220325" cy="914096"/>
          </a:xfrm>
        </p:spPr>
        <p:txBody>
          <a:bodyPr/>
          <a:lstStyle/>
          <a:p>
            <a:r>
              <a:rPr lang="ru-RU" dirty="0"/>
              <a:t>Типы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794740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20AD36-B899-D72B-C61E-EA56CF5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00" y="806912"/>
            <a:ext cx="10220325" cy="914096"/>
          </a:xfrm>
        </p:spPr>
        <p:txBody>
          <a:bodyPr/>
          <a:lstStyle/>
          <a:p>
            <a:r>
              <a:rPr lang="ru-RU" dirty="0"/>
              <a:t>Примеры признаков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33D04D8-B2A7-8096-72D8-E33082200D0A}"/>
              </a:ext>
            </a:extLst>
          </p:cNvPr>
          <p:cNvSpPr txBox="1">
            <a:spLocks/>
          </p:cNvSpPr>
          <p:nvPr/>
        </p:nvSpPr>
        <p:spPr>
          <a:xfrm>
            <a:off x="677334" y="2743200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Числовые</a:t>
            </a:r>
          </a:p>
          <a:p>
            <a:pPr lvl="1"/>
            <a:r>
              <a:rPr lang="ru-RU" sz="2000" dirty="0"/>
              <a:t>​​Дата и время</a:t>
            </a:r>
          </a:p>
          <a:p>
            <a:pPr lvl="1"/>
            <a:r>
              <a:rPr lang="ru-RU" sz="2000" dirty="0"/>
              <a:t>​​</a:t>
            </a:r>
            <a:r>
              <a:rPr lang="ru-RU" sz="2000" dirty="0" err="1"/>
              <a:t>Геоданные</a:t>
            </a:r>
            <a:endParaRPr lang="ru-RU" sz="2000" dirty="0"/>
          </a:p>
          <a:p>
            <a:pPr lvl="1"/>
            <a:r>
              <a:rPr lang="ru-RU" sz="2000" dirty="0"/>
              <a:t>​​Временные ряды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3A78948-406D-1DC6-43E9-9FD021D38054}"/>
              </a:ext>
            </a:extLst>
          </p:cNvPr>
          <p:cNvSpPr txBox="1">
            <a:spLocks/>
          </p:cNvSpPr>
          <p:nvPr/>
        </p:nvSpPr>
        <p:spPr>
          <a:xfrm>
            <a:off x="6210301" y="2743200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​​Текстовые данные</a:t>
            </a:r>
          </a:p>
          <a:p>
            <a:pPr lvl="1"/>
            <a:r>
              <a:rPr lang="ru-RU" sz="2000" dirty="0"/>
              <a:t>​​Картинки</a:t>
            </a:r>
          </a:p>
          <a:p>
            <a:pPr lvl="1"/>
            <a:r>
              <a:rPr lang="ru-RU" sz="2000" dirty="0"/>
              <a:t>Звук</a:t>
            </a:r>
          </a:p>
          <a:p>
            <a:pPr lvl="1"/>
            <a:r>
              <a:rPr lang="ru-RU" sz="2000" dirty="0"/>
              <a:t>Графы</a:t>
            </a:r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6161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 err="1"/>
              <a:t>Геоданные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5B70BA06-008A-2120-9F25-8579F0B021B0}"/>
              </a:ext>
            </a:extLst>
          </p:cNvPr>
          <p:cNvSpPr txBox="1">
            <a:spLocks/>
          </p:cNvSpPr>
          <p:nvPr/>
        </p:nvSpPr>
        <p:spPr>
          <a:xfrm>
            <a:off x="677334" y="2743200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Количество объектов в некотором радиусе</a:t>
            </a:r>
          </a:p>
          <a:p>
            <a:pPr lvl="1"/>
            <a:r>
              <a:rPr lang="ru-RU" sz="2000" dirty="0"/>
              <a:t>​​Расстояние до важных </a:t>
            </a:r>
            <a:r>
              <a:rPr lang="ru-RU" sz="2000" dirty="0" err="1"/>
              <a:t>оъектов</a:t>
            </a:r>
            <a:endParaRPr lang="ru-RU" sz="2000" dirty="0"/>
          </a:p>
          <a:p>
            <a:pPr lvl="1"/>
            <a:r>
              <a:rPr lang="ru-RU" sz="2000" dirty="0"/>
              <a:t>​​​​Что находится по заданной координате</a:t>
            </a:r>
          </a:p>
          <a:p>
            <a:pPr lvl="1"/>
            <a:r>
              <a:rPr lang="ru-RU" sz="2000" dirty="0"/>
              <a:t>Признаки маршрута между несколькими точками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520E64-CB5F-3494-47EE-C482885C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66" y="152400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1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Дата и время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5B70BA06-008A-2120-9F25-8579F0B021B0}"/>
              </a:ext>
            </a:extLst>
          </p:cNvPr>
          <p:cNvSpPr txBox="1">
            <a:spLocks/>
          </p:cNvSpPr>
          <p:nvPr/>
        </p:nvSpPr>
        <p:spPr>
          <a:xfrm>
            <a:off x="677334" y="2743200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Абсолютное время</a:t>
            </a:r>
          </a:p>
          <a:p>
            <a:pPr lvl="1"/>
            <a:r>
              <a:rPr lang="ru-RU" sz="2000" dirty="0"/>
              <a:t>​​Периодичность</a:t>
            </a:r>
          </a:p>
          <a:p>
            <a:pPr lvl="1"/>
            <a:r>
              <a:rPr lang="ru-RU" sz="2000" dirty="0"/>
              <a:t>​​​​Временной интервал до особого события</a:t>
            </a:r>
          </a:p>
        </p:txBody>
      </p:sp>
      <p:pic>
        <p:nvPicPr>
          <p:cNvPr id="4" name="Google Shape;690;p91">
            <a:extLst>
              <a:ext uri="{FF2B5EF4-FFF2-40B4-BE49-F238E27FC236}">
                <a16:creationId xmlns:a16="http://schemas.microsoft.com/office/drawing/2014/main" id="{2AF332CB-E2EE-F6C9-4D91-E8EE5DCC2F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3400" y="1803400"/>
            <a:ext cx="4940300" cy="325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252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5B70BA06-008A-2120-9F25-8579F0B021B0}"/>
              </a:ext>
            </a:extLst>
          </p:cNvPr>
          <p:cNvSpPr txBox="1">
            <a:spLocks/>
          </p:cNvSpPr>
          <p:nvPr/>
        </p:nvSpPr>
        <p:spPr>
          <a:xfrm>
            <a:off x="677334" y="2743200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/>
              <a:t>Среднее значение</a:t>
            </a:r>
            <a:r>
              <a:rPr lang="en-US" sz="2000" dirty="0"/>
              <a:t>/</a:t>
            </a:r>
            <a:r>
              <a:rPr lang="ru-RU" sz="2000" dirty="0"/>
              <a:t>медиану</a:t>
            </a:r>
            <a:r>
              <a:rPr lang="en-US" sz="2000" dirty="0"/>
              <a:t>/</a:t>
            </a:r>
            <a:r>
              <a:rPr lang="ru-RU" sz="2000" dirty="0"/>
              <a:t>дисперсию за период</a:t>
            </a:r>
          </a:p>
          <a:p>
            <a:pPr lvl="1"/>
            <a:r>
              <a:rPr lang="ru-RU" sz="2000" dirty="0"/>
              <a:t>Тренд за период</a:t>
            </a:r>
          </a:p>
          <a:p>
            <a:pPr lvl="1"/>
            <a:r>
              <a:rPr lang="ru-RU" sz="2000" dirty="0"/>
              <a:t>Количество пиков</a:t>
            </a:r>
          </a:p>
          <a:p>
            <a:pPr lvl="1"/>
            <a:r>
              <a:rPr lang="ru-RU" sz="2000" dirty="0"/>
              <a:t>Коэффициенты асимметрии и эксцесса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36A8C-7041-A005-4EBD-1E917ADC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82" y="1363200"/>
            <a:ext cx="5423268" cy="52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16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Извлечение признаков</a:t>
            </a:r>
          </a:p>
        </p:txBody>
      </p:sp>
      <p:pic>
        <p:nvPicPr>
          <p:cNvPr id="2" name="Google Shape;703;p93">
            <a:extLst>
              <a:ext uri="{FF2B5EF4-FFF2-40B4-BE49-F238E27FC236}">
                <a16:creationId xmlns:a16="http://schemas.microsoft.com/office/drawing/2014/main" id="{514F69B6-A04A-8598-209D-4EA9E7E0C5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0216" y="1510130"/>
            <a:ext cx="7867977" cy="515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140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6521528" cy="1495794"/>
          </a:xfrm>
        </p:spPr>
        <p:txBody>
          <a:bodyPr/>
          <a:lstStyle/>
          <a:p>
            <a:r>
              <a:rPr lang="ru-RU" sz="5400" dirty="0"/>
              <a:t>Преобразование признаков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186808F-47DD-2B4C-977C-0B930367B88F}"/>
                </a:ext>
              </a:extLst>
            </p:cNvPr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591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ru-RU" sz="5400" dirty="0"/>
              <a:t>Зачем нужны преобразования?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8D776-976F-0336-7FBC-A8922B373BEE}"/>
              </a:ext>
            </a:extLst>
          </p:cNvPr>
          <p:cNvSpPr txBox="1"/>
          <p:nvPr/>
        </p:nvSpPr>
        <p:spPr>
          <a:xfrm>
            <a:off x="3048000" y="256178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Чтобы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конкретныи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алгоритм машинного обучения их правильно интерпретировал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2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Чтобы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конкретныи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алгоритм машинного обучения эффективно находил взаимосвязи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Чтобы внести априорные знания о наборе данных или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свойствах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признаков 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29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ru-RU" sz="5400" dirty="0"/>
              <a:t>Нормализация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8D776-976F-0336-7FBC-A8922B373BEE}"/>
              </a:ext>
            </a:extLst>
          </p:cNvPr>
          <p:cNvSpPr txBox="1"/>
          <p:nvPr/>
        </p:nvSpPr>
        <p:spPr>
          <a:xfrm>
            <a:off x="2106613" y="2002989"/>
            <a:ext cx="7759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Нормализация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это преобразование данных к неким безразмерным единицам. Иногда — в рамках заданного диапазона, например, [0..1] или [-1..1]. Иногда — с какими-то заданным свойством, как, например, стандартным отклонением равным 1.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Ключевая цель нормализации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приведение </a:t>
            </a:r>
            <a:r>
              <a:rPr lang="ru-RU" sz="18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различных данных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самых разных единицах измерения и диапазонах значений </a:t>
            </a:r>
            <a:r>
              <a:rPr lang="ru-RU" sz="18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к единому виду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который позволит сравнивать их между собой или использовать для расчёта схожести объектов. На практике это необходимо, например, для кластеризации и в некоторых алгоритмах машинного обучения.</a:t>
            </a:r>
            <a:endParaRPr lang="ru-RU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57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8AD52A-D48E-1BEA-B3D9-72A405A9A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000" y="2459504"/>
            <a:ext cx="10224000" cy="19389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Для оценки качества </a:t>
            </a:r>
            <a:r>
              <a:rPr lang="ru-RU" sz="2800" dirty="0"/>
              <a:t>работы моделей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Для сравнения</a:t>
            </a:r>
            <a:r>
              <a:rPr lang="ru-RU" sz="2800" dirty="0"/>
              <a:t> моделей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2"/>
                </a:solidFill>
              </a:rPr>
              <a:t>Для интерпретации </a:t>
            </a:r>
            <a:r>
              <a:rPr lang="ru-RU" sz="2800" dirty="0"/>
              <a:t>результатов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20AD36-B899-D72B-C61E-EA56CF5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00" y="806912"/>
            <a:ext cx="10220325" cy="914096"/>
          </a:xfrm>
        </p:spPr>
        <p:txBody>
          <a:bodyPr/>
          <a:lstStyle/>
          <a:p>
            <a:r>
              <a:rPr lang="ru-RU" dirty="0"/>
              <a:t>Зачем нужны метрики?</a:t>
            </a:r>
          </a:p>
        </p:txBody>
      </p:sp>
    </p:spTree>
    <p:extLst>
      <p:ext uri="{BB962C8B-B14F-4D97-AF65-F5344CB8AC3E}">
        <p14:creationId xmlns:p14="http://schemas.microsoft.com/office/powerpoint/2010/main" val="3092523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ru-RU" sz="5400" dirty="0"/>
              <a:t>Примеры нормализации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489AB7F-623F-47BE-81D4-9D8FE5BEE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641937"/>
              </p:ext>
            </p:extLst>
          </p:nvPr>
        </p:nvGraphicFramePr>
        <p:xfrm>
          <a:off x="658812" y="2651956"/>
          <a:ext cx="11012486" cy="232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791">
                  <a:extLst>
                    <a:ext uri="{9D8B030D-6E8A-4147-A177-3AD203B41FA5}">
                      <a16:colId xmlns:a16="http://schemas.microsoft.com/office/drawing/2014/main" val="1951987252"/>
                    </a:ext>
                  </a:extLst>
                </a:gridCol>
                <a:gridCol w="2299097">
                  <a:extLst>
                    <a:ext uri="{9D8B030D-6E8A-4147-A177-3AD203B41FA5}">
                      <a16:colId xmlns:a16="http://schemas.microsoft.com/office/drawing/2014/main" val="33867977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74236191"/>
                    </a:ext>
                  </a:extLst>
                </a:gridCol>
                <a:gridCol w="3225798">
                  <a:extLst>
                    <a:ext uri="{9D8B030D-6E8A-4147-A177-3AD203B41FA5}">
                      <a16:colId xmlns:a16="http://schemas.microsoft.com/office/drawing/2014/main" val="3348463571"/>
                    </a:ext>
                  </a:extLst>
                </a:gridCol>
              </a:tblGrid>
              <a:tr h="768974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Стандартизация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Масштабирование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Монотонные преобразования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Бинаризация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17215"/>
                  </a:ext>
                </a:extLst>
              </a:tr>
              <a:tr h="998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Для каждого признака в наборе вычитаем среднее и делим на </a:t>
                      </a:r>
                      <a:endParaRPr lang="ru-RU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стандартное отклонение. 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Значения каждого признака в наборе приводят к диапазону [0,1]. 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Применение монотонного преобразования к признаку </a:t>
                      </a:r>
                      <a:endParaRPr lang="ru-RU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(например: логарифмирование, возведение в степень) </a:t>
                      </a:r>
                      <a:r>
                        <a:rPr lang="ru-RU" sz="16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Область значений </a:t>
                      </a:r>
                      <a:r>
                        <a:rPr lang="ru-RU" sz="16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количественного 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или </a:t>
                      </a:r>
                      <a:r>
                        <a:rPr lang="ru-RU" sz="16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порядкового </a:t>
                      </a:r>
                      <a:endParaRPr lang="ru-RU" sz="16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признака делим на 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 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участков и представляем в виде 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бинарных признаков. 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92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2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8AD52A-D48E-1BEA-B3D9-72A405A9A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325" y="2422404"/>
            <a:ext cx="10224000" cy="27145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Замена на порядковый признак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One-hot encoding</a:t>
            </a:r>
            <a:endParaRPr lang="ru-RU" sz="2800" dirty="0"/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Binning and woe(</a:t>
            </a:r>
            <a:r>
              <a:rPr lang="ru-RU" sz="2800" dirty="0"/>
              <a:t>только для бинарной классификации)</a:t>
            </a:r>
          </a:p>
          <a:p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Hashing trick</a:t>
            </a:r>
            <a:endParaRPr lang="ru-RU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20AD36-B899-D72B-C61E-EA56CF57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00" y="225214"/>
            <a:ext cx="10220325" cy="1495794"/>
          </a:xfrm>
        </p:spPr>
        <p:txBody>
          <a:bodyPr/>
          <a:lstStyle/>
          <a:p>
            <a:r>
              <a:rPr lang="ru-RU" sz="5400" dirty="0"/>
              <a:t>Преобразование категориальных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949375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ru-RU" sz="5400" dirty="0"/>
              <a:t>Замена порядковым признаком</a:t>
            </a:r>
          </a:p>
        </p:txBody>
      </p:sp>
      <p:pic>
        <p:nvPicPr>
          <p:cNvPr id="2" name="Google Shape;751;p101">
            <a:extLst>
              <a:ext uri="{FF2B5EF4-FFF2-40B4-BE49-F238E27FC236}">
                <a16:creationId xmlns:a16="http://schemas.microsoft.com/office/drawing/2014/main" id="{8E45A855-9FAD-E6B6-A004-918F869E6D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311" t="59560" r="29763"/>
          <a:stretch/>
        </p:blipFill>
        <p:spPr>
          <a:xfrm>
            <a:off x="3035300" y="2223890"/>
            <a:ext cx="5854700" cy="2410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720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en-US" sz="5400" dirty="0"/>
              <a:t>One-hot-encoding</a:t>
            </a:r>
            <a:endParaRPr lang="ru-RU" sz="5400" dirty="0"/>
          </a:p>
        </p:txBody>
      </p:sp>
      <p:pic>
        <p:nvPicPr>
          <p:cNvPr id="4" name="Google Shape;756;p102">
            <a:extLst>
              <a:ext uri="{FF2B5EF4-FFF2-40B4-BE49-F238E27FC236}">
                <a16:creationId xmlns:a16="http://schemas.microsoft.com/office/drawing/2014/main" id="{8D58D867-C99D-5BC8-308B-991EA0B64D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732" t="57138"/>
          <a:stretch/>
        </p:blipFill>
        <p:spPr>
          <a:xfrm>
            <a:off x="1558816" y="2170660"/>
            <a:ext cx="9074368" cy="2516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12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en-US" sz="5400" dirty="0"/>
              <a:t>Binning and woe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F95205-29A3-84F2-8AF8-95FC3AEF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925453"/>
            <a:ext cx="3185487" cy="7478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E825EC-4958-629E-3998-5FEDD2D3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87" y="2673350"/>
            <a:ext cx="5562600" cy="2628900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D89F72E7-C3D8-F6A5-91AB-0C584A2BFD82}"/>
              </a:ext>
            </a:extLst>
          </p:cNvPr>
          <p:cNvSpPr txBox="1">
            <a:spLocks/>
          </p:cNvSpPr>
          <p:nvPr/>
        </p:nvSpPr>
        <p:spPr>
          <a:xfrm>
            <a:off x="0" y="3079750"/>
            <a:ext cx="6319308" cy="29476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Подсчет </a:t>
            </a:r>
            <a:r>
              <a:rPr lang="en-US" sz="2400" dirty="0"/>
              <a:t>WOE </a:t>
            </a:r>
            <a:r>
              <a:rPr lang="ru-RU" sz="2400" dirty="0"/>
              <a:t>каждой категории</a:t>
            </a:r>
          </a:p>
          <a:p>
            <a:pPr lvl="1"/>
            <a:r>
              <a:rPr lang="ru-RU" sz="2400" dirty="0"/>
              <a:t>Объединение </a:t>
            </a:r>
            <a:r>
              <a:rPr lang="ru-RU" sz="2400" dirty="0" err="1"/>
              <a:t>бинов</a:t>
            </a:r>
            <a:r>
              <a:rPr lang="ru-RU" sz="2400" dirty="0"/>
              <a:t> с близким </a:t>
            </a:r>
            <a:r>
              <a:rPr lang="en-US" sz="2400" dirty="0"/>
              <a:t>WOE </a:t>
            </a:r>
            <a:r>
              <a:rPr lang="ru-RU" sz="2400" dirty="0"/>
              <a:t>для максимизации разницы между группами</a:t>
            </a:r>
          </a:p>
          <a:p>
            <a:pPr lvl="1"/>
            <a:r>
              <a:rPr lang="ru-RU" sz="2400" dirty="0"/>
              <a:t>Замена значения признака на </a:t>
            </a:r>
            <a:r>
              <a:rPr lang="en-US" sz="2400" dirty="0"/>
              <a:t>WOE </a:t>
            </a:r>
            <a:r>
              <a:rPr lang="ru-RU" sz="2400" dirty="0"/>
              <a:t>в </a:t>
            </a:r>
            <a:r>
              <a:rPr lang="ru-RU" sz="2400" dirty="0" err="1"/>
              <a:t>бине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652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615303"/>
            <a:ext cx="11304587" cy="747897"/>
          </a:xfrm>
        </p:spPr>
        <p:txBody>
          <a:bodyPr/>
          <a:lstStyle/>
          <a:p>
            <a:r>
              <a:rPr lang="en-US" sz="5400" dirty="0"/>
              <a:t>Hashing trick</a:t>
            </a:r>
            <a:endParaRPr lang="ru-RU" sz="5400" dirty="0"/>
          </a:p>
        </p:txBody>
      </p:sp>
      <p:pic>
        <p:nvPicPr>
          <p:cNvPr id="4" name="Google Shape;761;p103">
            <a:extLst>
              <a:ext uri="{FF2B5EF4-FFF2-40B4-BE49-F238E27FC236}">
                <a16:creationId xmlns:a16="http://schemas.microsoft.com/office/drawing/2014/main" id="{033E0D03-BD53-1070-1113-4E1534312F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965" t="47004"/>
          <a:stretch/>
        </p:blipFill>
        <p:spPr>
          <a:xfrm>
            <a:off x="2341836" y="1877816"/>
            <a:ext cx="7508328" cy="310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133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/>
          <p:nvPr/>
        </p:nvSpPr>
        <p:spPr>
          <a:xfrm>
            <a:off x="966950" y="578075"/>
            <a:ext cx="190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02B956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endParaRPr/>
          </a:p>
        </p:txBody>
      </p:sp>
      <p:sp>
        <p:nvSpPr>
          <p:cNvPr id="767" name="Google Shape;767;p104"/>
          <p:cNvSpPr txBox="1"/>
          <p:nvPr/>
        </p:nvSpPr>
        <p:spPr>
          <a:xfrm>
            <a:off x="862836" y="1923393"/>
            <a:ext cx="1046632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Алгоритм: </a:t>
            </a:r>
            <a:r>
              <a:rPr lang="ru-RU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ближайших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соседеи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̆ с евклидовым расстоянием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Признаки:</a:t>
            </a:r>
            <a:b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категория кинотеатра [1..43] 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день недели [0..6]</a:t>
            </a:r>
            <a:b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час суток [0..23]</a:t>
            </a:r>
            <a:b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цена билета [100..1000]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Целевая переменная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заполненность зала в % Что делать?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28EFB05C-64C7-1D75-5335-DFA9EAA73BA8}"/>
              </a:ext>
            </a:extLst>
          </p:cNvPr>
          <p:cNvSpPr txBox="1">
            <a:spLocks/>
          </p:cNvSpPr>
          <p:nvPr/>
        </p:nvSpPr>
        <p:spPr>
          <a:xfrm>
            <a:off x="671513" y="496626"/>
            <a:ext cx="11304587" cy="747897"/>
          </a:xfrm>
          <a:prstGeom prst="rect">
            <a:avLst/>
          </a:prstGeom>
          <a:solidFill>
            <a:srgbClr val="FEFEFE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Задача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66ACAA-3257-5393-EB8E-5AE2907D69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5138" y="3262800"/>
            <a:ext cx="10224000" cy="332399"/>
          </a:xfrm>
        </p:spPr>
        <p:txBody>
          <a:bodyPr/>
          <a:lstStyle/>
          <a:p>
            <a:r>
              <a:rPr lang="ru-RU" sz="2400" dirty="0"/>
              <a:t>Открываем </a:t>
            </a:r>
            <a:r>
              <a:rPr lang="en-US" sz="2400" dirty="0" err="1"/>
              <a:t>jupyter</a:t>
            </a:r>
            <a:r>
              <a:rPr lang="en-US" sz="2400" dirty="0"/>
              <a:t> notebook) </a:t>
            </a:r>
            <a:endParaRPr lang="ru-RU" sz="2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7986F1-E1E9-9181-A0BA-0EA2817F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30048"/>
            <a:ext cx="10220325" cy="914096"/>
          </a:xfrm>
        </p:spPr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3FC575-9800-05D2-457E-4726FB9B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608" y="1625600"/>
            <a:ext cx="6667092" cy="51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5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Очистка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F3498C-F9B0-57ED-B89E-CB09D857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2018996"/>
            <a:ext cx="3479800" cy="3479800"/>
          </a:xfrm>
          <a:prstGeom prst="rect">
            <a:avLst/>
          </a:prstGeom>
        </p:spPr>
      </p:pic>
      <p:sp>
        <p:nvSpPr>
          <p:cNvPr id="9" name="Текст 2">
            <a:extLst>
              <a:ext uri="{FF2B5EF4-FFF2-40B4-BE49-F238E27FC236}">
                <a16:creationId xmlns:a16="http://schemas.microsoft.com/office/drawing/2014/main" id="{B3AAF879-4B09-F2CB-F296-59E36DD244E5}"/>
              </a:ext>
            </a:extLst>
          </p:cNvPr>
          <p:cNvSpPr txBox="1">
            <a:spLocks/>
          </p:cNvSpPr>
          <p:nvPr/>
        </p:nvSpPr>
        <p:spPr>
          <a:xfrm>
            <a:off x="791635" y="2455558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Удаление или преобразование пропущенных значений</a:t>
            </a:r>
          </a:p>
          <a:p>
            <a:pPr lvl="1"/>
            <a:r>
              <a:rPr lang="ru-RU" sz="2400" dirty="0"/>
              <a:t>Удаление дублей</a:t>
            </a:r>
          </a:p>
          <a:p>
            <a:pPr lvl="1"/>
            <a:r>
              <a:rPr lang="ru-RU" sz="2400" dirty="0"/>
              <a:t>Удаление</a:t>
            </a:r>
            <a:r>
              <a:rPr lang="en-US" sz="2400" dirty="0"/>
              <a:t>/</a:t>
            </a:r>
            <a:r>
              <a:rPr lang="ru-RU" sz="2400" dirty="0"/>
              <a:t>обработка выбросов</a:t>
            </a:r>
          </a:p>
        </p:txBody>
      </p:sp>
    </p:spTree>
    <p:extLst>
      <p:ext uri="{BB962C8B-B14F-4D97-AF65-F5344CB8AC3E}">
        <p14:creationId xmlns:p14="http://schemas.microsoft.com/office/powerpoint/2010/main" val="1902521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Пропуски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3AAF879-4B09-F2CB-F296-59E36DD244E5}"/>
              </a:ext>
            </a:extLst>
          </p:cNvPr>
          <p:cNvSpPr txBox="1">
            <a:spLocks/>
          </p:cNvSpPr>
          <p:nvPr/>
        </p:nvSpPr>
        <p:spPr>
          <a:xfrm>
            <a:off x="791635" y="2455558"/>
            <a:ext cx="53043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Ошибки при записи</a:t>
            </a:r>
          </a:p>
          <a:p>
            <a:pPr lvl="1"/>
            <a:r>
              <a:rPr lang="ru-RU" sz="2400" dirty="0"/>
              <a:t>Ошибки при сборке данных</a:t>
            </a:r>
          </a:p>
          <a:p>
            <a:pPr lvl="1"/>
            <a:r>
              <a:rPr lang="ru-RU" sz="2400" dirty="0"/>
              <a:t>Невозможность сбора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27894B-23AE-B1E1-4DE8-C6E867A2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9050"/>
            <a:ext cx="5715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950E7-023F-F1B1-7118-6F6B1857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98" y="460688"/>
            <a:ext cx="10220325" cy="914096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pic>
        <p:nvPicPr>
          <p:cNvPr id="5" name="Google Shape;270;p24">
            <a:extLst>
              <a:ext uri="{FF2B5EF4-FFF2-40B4-BE49-F238E27FC236}">
                <a16:creationId xmlns:a16="http://schemas.microsoft.com/office/drawing/2014/main" id="{CBAE7DD1-E5E5-FD77-BFCA-A290B9B6C2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705" y="1417426"/>
            <a:ext cx="8870817" cy="40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B544B-A1B9-85D4-014C-289A69651B23}"/>
              </a:ext>
            </a:extLst>
          </p:cNvPr>
          <p:cNvSpPr txBox="1"/>
          <p:nvPr/>
        </p:nvSpPr>
        <p:spPr>
          <a:xfrm>
            <a:off x="1378225" y="1749287"/>
            <a:ext cx="2835966" cy="4265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2200" dirty="0"/>
              <a:t>множество </a:t>
            </a:r>
            <a:r>
              <a:rPr lang="ru-RU" sz="2200" b="1" dirty="0">
                <a:solidFill>
                  <a:schemeClr val="accent3"/>
                </a:solidFill>
              </a:rPr>
              <a:t>объектов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C869-172A-1E43-1672-052170FD73D7}"/>
              </a:ext>
            </a:extLst>
          </p:cNvPr>
          <p:cNvSpPr txBox="1"/>
          <p:nvPr/>
        </p:nvSpPr>
        <p:spPr>
          <a:xfrm>
            <a:off x="1978643" y="2151825"/>
            <a:ext cx="2835966" cy="4265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2200" dirty="0"/>
              <a:t>множество </a:t>
            </a:r>
            <a:r>
              <a:rPr lang="ru-RU" sz="2200" b="1" dirty="0">
                <a:solidFill>
                  <a:schemeClr val="accent3"/>
                </a:solidFill>
              </a:rPr>
              <a:t>ответов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DD027-051C-CFFC-636B-9D5C66569842}"/>
              </a:ext>
            </a:extLst>
          </p:cNvPr>
          <p:cNvSpPr txBox="1"/>
          <p:nvPr/>
        </p:nvSpPr>
        <p:spPr>
          <a:xfrm>
            <a:off x="3127511" y="2807378"/>
            <a:ext cx="2835966" cy="4265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2200" dirty="0"/>
              <a:t>обучающая выборка</a:t>
            </a:r>
            <a:endParaRPr lang="ru-RU" sz="2200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3FD6-5EFA-CC23-9079-FDE30119323A}"/>
              </a:ext>
            </a:extLst>
          </p:cNvPr>
          <p:cNvSpPr txBox="1"/>
          <p:nvPr/>
        </p:nvSpPr>
        <p:spPr>
          <a:xfrm>
            <a:off x="3853826" y="3252461"/>
            <a:ext cx="3766174" cy="42651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2200" dirty="0"/>
              <a:t>известное множество </a:t>
            </a:r>
            <a:r>
              <a:rPr lang="ru-RU" sz="2200" b="1" dirty="0">
                <a:solidFill>
                  <a:schemeClr val="accent3"/>
                </a:solidFill>
              </a:rPr>
              <a:t>ответов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425B5-B74B-AE1D-A488-C29119E4F160}"/>
              </a:ext>
            </a:extLst>
          </p:cNvPr>
          <p:cNvSpPr txBox="1"/>
          <p:nvPr/>
        </p:nvSpPr>
        <p:spPr>
          <a:xfrm>
            <a:off x="3710607" y="4581366"/>
            <a:ext cx="5459897" cy="79892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200" dirty="0"/>
              <a:t>- </a:t>
            </a:r>
            <a:r>
              <a:rPr lang="ru-RU" sz="2200" b="1" dirty="0">
                <a:solidFill>
                  <a:schemeClr val="accent3"/>
                </a:solidFill>
              </a:rPr>
              <a:t>ответы</a:t>
            </a:r>
            <a:r>
              <a:rPr lang="ru-RU" sz="2200" dirty="0"/>
              <a:t> (предсказания) нашего алгоритма на выборке </a:t>
            </a:r>
            <a:r>
              <a:rPr lang="en-US" sz="2200" dirty="0"/>
              <a:t>X</a:t>
            </a:r>
            <a:endParaRPr lang="ru-RU" sz="2200" b="1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F4895-54D9-7FC5-16C0-136CF3DC0BE2}"/>
              </a:ext>
            </a:extLst>
          </p:cNvPr>
          <p:cNvSpPr txBox="1"/>
          <p:nvPr/>
        </p:nvSpPr>
        <p:spPr>
          <a:xfrm>
            <a:off x="2404747" y="3880194"/>
            <a:ext cx="6169410" cy="79892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US" sz="2200" dirty="0"/>
              <a:t>- </a:t>
            </a:r>
            <a:r>
              <a:rPr lang="ru-RU" sz="2200" dirty="0"/>
              <a:t>Алгоритм, ставящий в соответствие </a:t>
            </a:r>
            <a:r>
              <a:rPr lang="ru-RU" sz="2200" b="1" dirty="0">
                <a:solidFill>
                  <a:schemeClr val="accent3"/>
                </a:solidFill>
              </a:rPr>
              <a:t>объекту </a:t>
            </a:r>
            <a:r>
              <a:rPr lang="en-US" sz="2200" b="1" dirty="0">
                <a:solidFill>
                  <a:schemeClr val="accent3"/>
                </a:solidFill>
              </a:rPr>
              <a:t>x </a:t>
            </a:r>
            <a:r>
              <a:rPr lang="ru-RU" sz="2200" dirty="0"/>
              <a:t>некоторый </a:t>
            </a:r>
            <a:r>
              <a:rPr lang="ru-RU" sz="2200" b="1" dirty="0">
                <a:solidFill>
                  <a:schemeClr val="accent3"/>
                </a:solidFill>
              </a:rPr>
              <a:t>ответ </a:t>
            </a:r>
            <a:r>
              <a:rPr lang="en-US" sz="2200" b="1" dirty="0">
                <a:solidFill>
                  <a:schemeClr val="accent3"/>
                </a:solidFill>
              </a:rPr>
              <a:t>y</a:t>
            </a:r>
            <a:endParaRPr lang="ru-RU" sz="22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037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Обработка пропусков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3AAF879-4B09-F2CB-F296-59E36DD244E5}"/>
              </a:ext>
            </a:extLst>
          </p:cNvPr>
          <p:cNvSpPr txBox="1">
            <a:spLocks/>
          </p:cNvSpPr>
          <p:nvPr/>
        </p:nvSpPr>
        <p:spPr>
          <a:xfrm>
            <a:off x="2570692" y="2023758"/>
            <a:ext cx="6396565" cy="3597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5588" indent="-2555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400" dirty="0"/>
              <a:t>Замена на более вероятное значение</a:t>
            </a:r>
          </a:p>
          <a:p>
            <a:pPr lvl="1"/>
            <a:r>
              <a:rPr lang="ru-RU" sz="2400" dirty="0"/>
              <a:t>Замена на случайное значение из распределение признака</a:t>
            </a:r>
          </a:p>
          <a:p>
            <a:pPr lvl="1"/>
            <a:r>
              <a:rPr lang="ru-RU" sz="2400" dirty="0"/>
              <a:t>Замена средним</a:t>
            </a:r>
            <a:r>
              <a:rPr lang="en-US" sz="2400" dirty="0"/>
              <a:t>/</a:t>
            </a:r>
            <a:r>
              <a:rPr lang="ru-RU" sz="2400" dirty="0"/>
              <a:t>медианой</a:t>
            </a:r>
          </a:p>
          <a:p>
            <a:pPr lvl="1"/>
            <a:r>
              <a:rPr lang="ru-RU" sz="2400" dirty="0"/>
              <a:t>Замена средним значением целевой переменной на пропущенных значениях признака</a:t>
            </a:r>
          </a:p>
          <a:p>
            <a:pPr lvl="1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4002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767A08-D58C-76AB-A996-CA29B5E92DFA}"/>
              </a:ext>
            </a:extLst>
          </p:cNvPr>
          <p:cNvSpPr/>
          <p:nvPr/>
        </p:nvSpPr>
        <p:spPr>
          <a:xfrm>
            <a:off x="101600" y="0"/>
            <a:ext cx="4747364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tx2"/>
                </a:solidFill>
              </a:rPr>
              <a:t>Уменьшает переобучение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tx2"/>
                </a:solidFill>
              </a:rPr>
              <a:t>Повышает точность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tx2"/>
                </a:solidFill>
              </a:rPr>
              <a:t>Ускорение обучения</a:t>
            </a:r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Рекурсивное исключение признаков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Отбор на основе важности признаков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1F6081-19F2-96D9-0FFB-B43F284D6151}"/>
              </a:ext>
            </a:extLst>
          </p:cNvPr>
          <p:cNvGrpSpPr/>
          <p:nvPr/>
        </p:nvGrpSpPr>
        <p:grpSpPr>
          <a:xfrm>
            <a:off x="2703302" y="4114800"/>
            <a:ext cx="1929762" cy="2743200"/>
            <a:chOff x="9144000" y="0"/>
            <a:chExt cx="2455625" cy="4114671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3F6A388-C7B3-A747-E5A6-27F404921956}"/>
                </a:ext>
              </a:extLst>
            </p:cNvPr>
            <p:cNvSpPr/>
            <p:nvPr/>
          </p:nvSpPr>
          <p:spPr>
            <a:xfrm>
              <a:off x="9144000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79E207F-E923-8286-E519-98851FA29691}"/>
                </a:ext>
              </a:extLst>
            </p:cNvPr>
            <p:cNvSpPr/>
            <p:nvPr/>
          </p:nvSpPr>
          <p:spPr>
            <a:xfrm>
              <a:off x="9144000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0142643-8F7A-1634-DE0B-C18A3B567745}"/>
                </a:ext>
              </a:extLst>
            </p:cNvPr>
            <p:cNvSpPr/>
            <p:nvPr/>
          </p:nvSpPr>
          <p:spPr>
            <a:xfrm>
              <a:off x="10424536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20F0357-2C16-FD2F-F896-54DB786553C5}"/>
                </a:ext>
              </a:extLst>
            </p:cNvPr>
            <p:cNvSpPr/>
            <p:nvPr/>
          </p:nvSpPr>
          <p:spPr>
            <a:xfrm>
              <a:off x="10424536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95EACE8-FB84-66B4-0D19-FDDBAAE22010}"/>
                </a:ext>
              </a:extLst>
            </p:cNvPr>
            <p:cNvSpPr/>
            <p:nvPr/>
          </p:nvSpPr>
          <p:spPr>
            <a:xfrm>
              <a:off x="9144000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39D1D-3F63-2B3E-CD24-7BEF81EF0952}"/>
                </a:ext>
              </a:extLst>
            </p:cNvPr>
            <p:cNvSpPr/>
            <p:nvPr/>
          </p:nvSpPr>
          <p:spPr>
            <a:xfrm>
              <a:off x="10424536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4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Однофакторный анализ</a:t>
            </a:r>
            <a:endParaRPr sz="1800" dirty="0"/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PCA</a:t>
            </a:r>
            <a:endParaRPr lang="ru-RU" sz="1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Отбор признаков</a:t>
            </a:r>
            <a:br>
              <a:rPr lang="ru-RU" dirty="0">
                <a:solidFill>
                  <a:schemeClr val="tx1"/>
                </a:solidFill>
              </a:rPr>
            </a:br>
            <a:br>
              <a:rPr lang="ru-RU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Выбор признаков, имеющих наиболее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тесные взаимосвязи с целевой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переменной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48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767A08-D58C-76AB-A996-CA29B5E92DFA}"/>
              </a:ext>
            </a:extLst>
          </p:cNvPr>
          <p:cNvSpPr/>
          <p:nvPr/>
        </p:nvSpPr>
        <p:spPr>
          <a:xfrm>
            <a:off x="101600" y="0"/>
            <a:ext cx="4747364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Отбор признаков по взаимосвязи с целевой переменной. Например по качеству модели на 1 признаке, стабильности, корреляции с </a:t>
            </a:r>
            <a:r>
              <a:rPr lang="ru-RU" dirty="0" err="1">
                <a:solidFill>
                  <a:schemeClr val="tx2"/>
                </a:solidFill>
              </a:rPr>
              <a:t>таргетом</a:t>
            </a:r>
            <a:r>
              <a:rPr lang="ru-RU" dirty="0">
                <a:solidFill>
                  <a:schemeClr val="tx2"/>
                </a:solidFill>
              </a:rPr>
              <a:t> и </a:t>
            </a:r>
            <a:r>
              <a:rPr lang="ru-RU" dirty="0" err="1">
                <a:solidFill>
                  <a:schemeClr val="tx2"/>
                </a:solidFill>
              </a:rPr>
              <a:t>тд</a:t>
            </a:r>
            <a:r>
              <a:rPr lang="ru-RU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49668"/>
                  </a:schemeClr>
                </a:solidFill>
              </a:rPr>
              <a:t>Рекурсивное исключение признаков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49668"/>
                  </a:schemeClr>
                </a:solidFill>
              </a:rPr>
              <a:t>Отбор на основе важности признаков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1F6081-19F2-96D9-0FFB-B43F284D6151}"/>
              </a:ext>
            </a:extLst>
          </p:cNvPr>
          <p:cNvGrpSpPr/>
          <p:nvPr/>
        </p:nvGrpSpPr>
        <p:grpSpPr>
          <a:xfrm>
            <a:off x="2703302" y="4114800"/>
            <a:ext cx="1929762" cy="2743200"/>
            <a:chOff x="9144000" y="0"/>
            <a:chExt cx="2455625" cy="4114671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3F6A388-C7B3-A747-E5A6-27F404921956}"/>
                </a:ext>
              </a:extLst>
            </p:cNvPr>
            <p:cNvSpPr/>
            <p:nvPr/>
          </p:nvSpPr>
          <p:spPr>
            <a:xfrm>
              <a:off x="9144000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79E207F-E923-8286-E519-98851FA29691}"/>
                </a:ext>
              </a:extLst>
            </p:cNvPr>
            <p:cNvSpPr/>
            <p:nvPr/>
          </p:nvSpPr>
          <p:spPr>
            <a:xfrm>
              <a:off x="9144000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0142643-8F7A-1634-DE0B-C18A3B567745}"/>
                </a:ext>
              </a:extLst>
            </p:cNvPr>
            <p:cNvSpPr/>
            <p:nvPr/>
          </p:nvSpPr>
          <p:spPr>
            <a:xfrm>
              <a:off x="10424536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20F0357-2C16-FD2F-F896-54DB786553C5}"/>
                </a:ext>
              </a:extLst>
            </p:cNvPr>
            <p:cNvSpPr/>
            <p:nvPr/>
          </p:nvSpPr>
          <p:spPr>
            <a:xfrm>
              <a:off x="10424536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95EACE8-FB84-66B4-0D19-FDDBAAE22010}"/>
                </a:ext>
              </a:extLst>
            </p:cNvPr>
            <p:cNvSpPr/>
            <p:nvPr/>
          </p:nvSpPr>
          <p:spPr>
            <a:xfrm>
              <a:off x="9144000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39D1D-3F63-2B3E-CD24-7BEF81EF0952}"/>
                </a:ext>
              </a:extLst>
            </p:cNvPr>
            <p:cNvSpPr/>
            <p:nvPr/>
          </p:nvSpPr>
          <p:spPr>
            <a:xfrm>
              <a:off x="10424536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49668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49668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Однофакторный анализ</a:t>
            </a:r>
            <a:endParaRPr sz="1800" dirty="0"/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olidFill>
                  <a:schemeClr val="tx1">
                    <a:alpha val="49668"/>
                  </a:schemeClr>
                </a:solidFill>
              </a:rPr>
              <a:t>PCA</a:t>
            </a:r>
            <a:endParaRPr lang="ru-RU" sz="1800" dirty="0">
              <a:solidFill>
                <a:schemeClr val="tx1">
                  <a:alpha val="49668"/>
                </a:schemeClr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49668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Методы отбора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248429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767A08-D58C-76AB-A996-CA29B5E92DFA}"/>
              </a:ext>
            </a:extLst>
          </p:cNvPr>
          <p:cNvSpPr/>
          <p:nvPr/>
        </p:nvSpPr>
        <p:spPr>
          <a:xfrm>
            <a:off x="101600" y="0"/>
            <a:ext cx="4747364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Отбор признаков с помощью </a:t>
            </a:r>
            <a:r>
              <a:rPr lang="en-US" dirty="0">
                <a:solidFill>
                  <a:schemeClr val="tx2"/>
                </a:solidFill>
              </a:rPr>
              <a:t>recursive feature elimination</a:t>
            </a:r>
            <a:r>
              <a:rPr lang="ru-RU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Рекурсивное исключение признаков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Отбор на основе важности признаков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1F6081-19F2-96D9-0FFB-B43F284D6151}"/>
              </a:ext>
            </a:extLst>
          </p:cNvPr>
          <p:cNvGrpSpPr/>
          <p:nvPr/>
        </p:nvGrpSpPr>
        <p:grpSpPr>
          <a:xfrm>
            <a:off x="2703302" y="4114800"/>
            <a:ext cx="1929762" cy="2743200"/>
            <a:chOff x="9144000" y="0"/>
            <a:chExt cx="2455625" cy="4114671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3F6A388-C7B3-A747-E5A6-27F404921956}"/>
                </a:ext>
              </a:extLst>
            </p:cNvPr>
            <p:cNvSpPr/>
            <p:nvPr/>
          </p:nvSpPr>
          <p:spPr>
            <a:xfrm>
              <a:off x="9144000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79E207F-E923-8286-E519-98851FA29691}"/>
                </a:ext>
              </a:extLst>
            </p:cNvPr>
            <p:cNvSpPr/>
            <p:nvPr/>
          </p:nvSpPr>
          <p:spPr>
            <a:xfrm>
              <a:off x="9144000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0142643-8F7A-1634-DE0B-C18A3B567745}"/>
                </a:ext>
              </a:extLst>
            </p:cNvPr>
            <p:cNvSpPr/>
            <p:nvPr/>
          </p:nvSpPr>
          <p:spPr>
            <a:xfrm>
              <a:off x="10424536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20F0357-2C16-FD2F-F896-54DB786553C5}"/>
                </a:ext>
              </a:extLst>
            </p:cNvPr>
            <p:cNvSpPr/>
            <p:nvPr/>
          </p:nvSpPr>
          <p:spPr>
            <a:xfrm>
              <a:off x="10424536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95EACE8-FB84-66B4-0D19-FDDBAAE22010}"/>
                </a:ext>
              </a:extLst>
            </p:cNvPr>
            <p:cNvSpPr/>
            <p:nvPr/>
          </p:nvSpPr>
          <p:spPr>
            <a:xfrm>
              <a:off x="9144000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39D1D-3F63-2B3E-CD24-7BEF81EF0952}"/>
                </a:ext>
              </a:extLst>
            </p:cNvPr>
            <p:cNvSpPr/>
            <p:nvPr/>
          </p:nvSpPr>
          <p:spPr>
            <a:xfrm>
              <a:off x="10424536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Однофакторный анализ</a:t>
            </a:r>
            <a:endParaRPr sz="1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olidFill>
                  <a:schemeClr val="tx1">
                    <a:alpha val="50000"/>
                  </a:schemeClr>
                </a:solidFill>
              </a:rPr>
              <a:t>PCA</a:t>
            </a:r>
            <a:endParaRPr lang="ru-RU" sz="1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Методы отбора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015867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767A08-D58C-76AB-A996-CA29B5E92DFA}"/>
              </a:ext>
            </a:extLst>
          </p:cNvPr>
          <p:cNvSpPr/>
          <p:nvPr/>
        </p:nvSpPr>
        <p:spPr>
          <a:xfrm>
            <a:off x="101600" y="0"/>
            <a:ext cx="4747364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Метод главных компонент позволяет уменьшить количество используемых признаков с помощью взятия проекций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пространства признаков на подпространство меньшей размерности.</a:t>
            </a:r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Рекурсивное исключение признаков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Отбор на основе важности признаков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1F6081-19F2-96D9-0FFB-B43F284D6151}"/>
              </a:ext>
            </a:extLst>
          </p:cNvPr>
          <p:cNvGrpSpPr/>
          <p:nvPr/>
        </p:nvGrpSpPr>
        <p:grpSpPr>
          <a:xfrm>
            <a:off x="2703302" y="4114800"/>
            <a:ext cx="1929762" cy="2743200"/>
            <a:chOff x="9144000" y="0"/>
            <a:chExt cx="2455625" cy="4114671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3F6A388-C7B3-A747-E5A6-27F404921956}"/>
                </a:ext>
              </a:extLst>
            </p:cNvPr>
            <p:cNvSpPr/>
            <p:nvPr/>
          </p:nvSpPr>
          <p:spPr>
            <a:xfrm>
              <a:off x="9144000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79E207F-E923-8286-E519-98851FA29691}"/>
                </a:ext>
              </a:extLst>
            </p:cNvPr>
            <p:cNvSpPr/>
            <p:nvPr/>
          </p:nvSpPr>
          <p:spPr>
            <a:xfrm>
              <a:off x="9144000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0142643-8F7A-1634-DE0B-C18A3B567745}"/>
                </a:ext>
              </a:extLst>
            </p:cNvPr>
            <p:cNvSpPr/>
            <p:nvPr/>
          </p:nvSpPr>
          <p:spPr>
            <a:xfrm>
              <a:off x="10424536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20F0357-2C16-FD2F-F896-54DB786553C5}"/>
                </a:ext>
              </a:extLst>
            </p:cNvPr>
            <p:cNvSpPr/>
            <p:nvPr/>
          </p:nvSpPr>
          <p:spPr>
            <a:xfrm>
              <a:off x="10424536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95EACE8-FB84-66B4-0D19-FDDBAAE22010}"/>
                </a:ext>
              </a:extLst>
            </p:cNvPr>
            <p:cNvSpPr/>
            <p:nvPr/>
          </p:nvSpPr>
          <p:spPr>
            <a:xfrm>
              <a:off x="9144000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39D1D-3F63-2B3E-CD24-7BEF81EF0952}"/>
                </a:ext>
              </a:extLst>
            </p:cNvPr>
            <p:cNvSpPr/>
            <p:nvPr/>
          </p:nvSpPr>
          <p:spPr>
            <a:xfrm>
              <a:off x="10424536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Однофакторный анализ</a:t>
            </a:r>
            <a:endParaRPr sz="1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PCA</a:t>
            </a:r>
            <a:endParaRPr lang="ru-RU" sz="18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Методы отбора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13396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767A08-D58C-76AB-A996-CA29B5E92DFA}"/>
              </a:ext>
            </a:extLst>
          </p:cNvPr>
          <p:cNvSpPr/>
          <p:nvPr/>
        </p:nvSpPr>
        <p:spPr>
          <a:xfrm>
            <a:off x="101600" y="0"/>
            <a:ext cx="4747364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По коэффициентам построенной модели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ru-RU" dirty="0">
                <a:solidFill>
                  <a:schemeClr val="tx2"/>
                </a:solidFill>
              </a:rPr>
              <a:t>по </a:t>
            </a:r>
            <a:r>
              <a:rPr lang="en-US" dirty="0">
                <a:solidFill>
                  <a:schemeClr val="tx2"/>
                </a:solidFill>
              </a:rPr>
              <a:t>feature importance </a:t>
            </a:r>
            <a:r>
              <a:rPr lang="ru-RU" dirty="0">
                <a:solidFill>
                  <a:schemeClr val="tx2"/>
                </a:solidFill>
              </a:rPr>
              <a:t>некоторых алгоритмов.</a:t>
            </a:r>
          </a:p>
        </p:txBody>
      </p:sp>
      <p:sp>
        <p:nvSpPr>
          <p:cNvPr id="9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5BFFCE9-536D-3B4A-B05C-82177C8F91C9}"/>
              </a:ext>
            </a:extLst>
          </p:cNvPr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Рекурсивное исключение признаков</a:t>
            </a:r>
          </a:p>
        </p:txBody>
      </p:sp>
      <p:sp>
        <p:nvSpPr>
          <p:cNvPr id="1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Отбор на основе важности признаков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A1F6081-19F2-96D9-0FFB-B43F284D6151}"/>
              </a:ext>
            </a:extLst>
          </p:cNvPr>
          <p:cNvGrpSpPr/>
          <p:nvPr/>
        </p:nvGrpSpPr>
        <p:grpSpPr>
          <a:xfrm>
            <a:off x="2703302" y="4114800"/>
            <a:ext cx="1929762" cy="2743200"/>
            <a:chOff x="9144000" y="0"/>
            <a:chExt cx="2455625" cy="4114671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3F6A388-C7B3-A747-E5A6-27F404921956}"/>
                </a:ext>
              </a:extLst>
            </p:cNvPr>
            <p:cNvSpPr/>
            <p:nvPr/>
          </p:nvSpPr>
          <p:spPr>
            <a:xfrm>
              <a:off x="9144000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79E207F-E923-8286-E519-98851FA29691}"/>
                </a:ext>
              </a:extLst>
            </p:cNvPr>
            <p:cNvSpPr/>
            <p:nvPr/>
          </p:nvSpPr>
          <p:spPr>
            <a:xfrm>
              <a:off x="9144000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0142643-8F7A-1634-DE0B-C18A3B567745}"/>
                </a:ext>
              </a:extLst>
            </p:cNvPr>
            <p:cNvSpPr/>
            <p:nvPr/>
          </p:nvSpPr>
          <p:spPr>
            <a:xfrm>
              <a:off x="10424536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20F0357-2C16-FD2F-F896-54DB786553C5}"/>
                </a:ext>
              </a:extLst>
            </p:cNvPr>
            <p:cNvSpPr/>
            <p:nvPr/>
          </p:nvSpPr>
          <p:spPr>
            <a:xfrm>
              <a:off x="10424536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895EACE8-FB84-66B4-0D19-FDDBAAE22010}"/>
                </a:ext>
              </a:extLst>
            </p:cNvPr>
            <p:cNvSpPr/>
            <p:nvPr/>
          </p:nvSpPr>
          <p:spPr>
            <a:xfrm>
              <a:off x="9144000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39D1D-3F63-2B3E-CD24-7BEF81EF0952}"/>
                </a:ext>
              </a:extLst>
            </p:cNvPr>
            <p:cNvSpPr/>
            <p:nvPr/>
          </p:nvSpPr>
          <p:spPr>
            <a:xfrm>
              <a:off x="10424536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bg1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D18F7BEF-EC56-BF4F-BCBC-0B504991FCB7}"/>
              </a:ext>
            </a:extLst>
          </p:cNvPr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4</a:t>
            </a:r>
          </a:p>
        </p:txBody>
      </p:sp>
      <p:sp>
        <p:nvSpPr>
          <p:cNvPr id="8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>
                <a:solidFill>
                  <a:schemeClr val="tx1">
                    <a:alpha val="50000"/>
                  </a:schemeClr>
                </a:solidFill>
              </a:rPr>
              <a:t>Однофакторный анализ</a:t>
            </a:r>
            <a:endParaRPr sz="1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772784F7-45C5-4A44-A4FA-7085AE30F021}"/>
              </a:ext>
            </a:extLst>
          </p:cNvPr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olidFill>
                  <a:schemeClr val="tx1">
                    <a:alpha val="50000"/>
                  </a:schemeClr>
                </a:solidFill>
              </a:rPr>
              <a:t>PCA</a:t>
            </a:r>
            <a:endParaRPr lang="ru-RU" sz="1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76358D-4C77-4142-9274-35C803DF80CE}"/>
              </a:ext>
            </a:extLst>
          </p:cNvPr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lt1">
                    <a:alpha val="50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Методы отбора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080631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8A57D28-198E-DF87-EB48-A9E79EF2BC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2F8EB6C-4EF4-0108-8789-43E3BEE9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1046003"/>
            <a:ext cx="10220325" cy="914096"/>
          </a:xfrm>
        </p:spPr>
        <p:txBody>
          <a:bodyPr/>
          <a:lstStyle/>
          <a:p>
            <a:r>
              <a:rPr lang="ru-RU" dirty="0"/>
              <a:t>Слайд для ваших вопросов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F1F9B-F407-9EDB-9223-38A3C9C5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2514600"/>
            <a:ext cx="571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90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8A57D28-198E-DF87-EB48-A9E79EF2BC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F135018-302F-0522-DEEC-59D38EDE5BE4}"/>
              </a:ext>
            </a:extLst>
          </p:cNvPr>
          <p:cNvGrpSpPr/>
          <p:nvPr/>
        </p:nvGrpSpPr>
        <p:grpSpPr>
          <a:xfrm>
            <a:off x="3187700" y="2311400"/>
            <a:ext cx="4813300" cy="4398438"/>
            <a:chOff x="3060700" y="1638300"/>
            <a:chExt cx="5715000" cy="504613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F7F632F-995D-CA55-4564-D1D8BB41C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703"/>
            <a:stretch/>
          </p:blipFill>
          <p:spPr>
            <a:xfrm>
              <a:off x="3060700" y="1638300"/>
              <a:ext cx="5715000" cy="5046138"/>
            </a:xfrm>
            <a:prstGeom prst="rect">
              <a:avLst/>
            </a:prstGeom>
          </p:spPr>
        </p:pic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7F9BF46-38F8-A6E0-7974-BCB3AE21F4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5867400"/>
              <a:ext cx="18288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33BCDDC0-9B94-BAF4-7CD0-EB4C732DB215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5994400"/>
              <a:ext cx="18288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2F8EB6C-4EF4-0108-8789-43E3BEE9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1046003"/>
            <a:ext cx="10220325" cy="914096"/>
          </a:xfrm>
        </p:spPr>
        <p:txBody>
          <a:bodyPr/>
          <a:lstStyle/>
          <a:p>
            <a:r>
              <a:rPr lang="ru-RU" dirty="0"/>
              <a:t>Слайд для вашего отзыва </a:t>
            </a:r>
            <a:r>
              <a:rPr lang="ru-RU" dirty="0">
                <a:sym typeface="Wingdings" pitchFamily="2" charset="2"/>
              </a:rPr>
              <a:t>:)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48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94FB3D-17A8-D6CC-A92D-A76EFADB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1836847"/>
            <a:ext cx="5803900" cy="45085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768D3FC-A876-8EA5-B9E1-8A8FDC92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88" y="528616"/>
            <a:ext cx="10220325" cy="914096"/>
          </a:xfrm>
        </p:spPr>
        <p:txBody>
          <a:bodyPr/>
          <a:lstStyle/>
          <a:p>
            <a:r>
              <a:rPr lang="ru-RU" dirty="0"/>
              <a:t>Задача регрессии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61ADE-8C9D-5D41-783D-BA8352BFD1CF}"/>
              </a:ext>
            </a:extLst>
          </p:cNvPr>
          <p:cNvSpPr txBox="1"/>
          <p:nvPr/>
        </p:nvSpPr>
        <p:spPr>
          <a:xfrm>
            <a:off x="3194050" y="2882924"/>
            <a:ext cx="4943063" cy="29776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400" dirty="0"/>
              <a:t>Курс доллара США к рублю. Экстраполяция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E29A4-5E93-7E6F-4A1B-9B68E4E3461D}"/>
              </a:ext>
            </a:extLst>
          </p:cNvPr>
          <p:cNvSpPr txBox="1"/>
          <p:nvPr/>
        </p:nvSpPr>
        <p:spPr>
          <a:xfrm>
            <a:off x="5998791" y="6180501"/>
            <a:ext cx="557652" cy="24153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050" dirty="0"/>
              <a:t>Дата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AE78F-3696-F27B-16E8-17A86B4DA4A6}"/>
              </a:ext>
            </a:extLst>
          </p:cNvPr>
          <p:cNvSpPr txBox="1"/>
          <p:nvPr/>
        </p:nvSpPr>
        <p:spPr>
          <a:xfrm rot="16200000">
            <a:off x="3035990" y="4559829"/>
            <a:ext cx="557652" cy="24153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sp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050" dirty="0"/>
              <a:t>Курс</a:t>
            </a:r>
          </a:p>
        </p:txBody>
      </p:sp>
    </p:spTree>
    <p:extLst>
      <p:ext uri="{BB962C8B-B14F-4D97-AF65-F5344CB8AC3E}">
        <p14:creationId xmlns:p14="http://schemas.microsoft.com/office/powerpoint/2010/main" val="336703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768A07-1AE0-CD70-1381-F3BD9CC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49104"/>
            <a:ext cx="10220325" cy="914096"/>
          </a:xfrm>
        </p:spPr>
        <p:txBody>
          <a:bodyPr/>
          <a:lstStyle/>
          <a:p>
            <a:r>
              <a:rPr lang="ru-RU" dirty="0"/>
              <a:t>Остатки</a:t>
            </a:r>
            <a:r>
              <a:rPr lang="en-US" dirty="0"/>
              <a:t>(residuals)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EA4E11-2177-BF13-38E7-4D115759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2089" y="1363200"/>
            <a:ext cx="7127822" cy="47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321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Пользовательские 110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7DECF8"/>
      </a:accent4>
      <a:accent5>
        <a:srgbClr val="919191"/>
      </a:accent5>
      <a:accent6>
        <a:srgbClr val="F5F5F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7474</TotalTime>
  <Words>1499</Words>
  <Application>Microsoft Macintosh PowerPoint</Application>
  <PresentationFormat>Широкоэкранный</PresentationFormat>
  <Paragraphs>335</Paragraphs>
  <Slides>77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Системный шрифт, обычный</vt:lpstr>
      <vt:lpstr>Arial</vt:lpstr>
      <vt:lpstr>Calibri</vt:lpstr>
      <vt:lpstr>Cambria Math</vt:lpstr>
      <vt:lpstr>Comic Sans MS</vt:lpstr>
      <vt:lpstr>SF Pro Text Light</vt:lpstr>
      <vt:lpstr>TT Commons</vt:lpstr>
      <vt:lpstr>VK Sans Display DemiBold</vt:lpstr>
      <vt:lpstr>VK Sans Display Medium</vt:lpstr>
      <vt:lpstr>VK New Color</vt:lpstr>
      <vt:lpstr>Оценка качества моделей и работа с признаками</vt:lpstr>
      <vt:lpstr>To Do</vt:lpstr>
      <vt:lpstr>План лекции</vt:lpstr>
      <vt:lpstr>Метрики</vt:lpstr>
      <vt:lpstr>«If you can not measure it, you can not improve it.»     - Lord Kelvin</vt:lpstr>
      <vt:lpstr>Зачем нужны метрики?</vt:lpstr>
      <vt:lpstr>Постановка задачи</vt:lpstr>
      <vt:lpstr>Задача регрессии</vt:lpstr>
      <vt:lpstr>Остатки(residuals)</vt:lpstr>
      <vt:lpstr>MAE</vt:lpstr>
      <vt:lpstr>Оптимальное решение MAE</vt:lpstr>
      <vt:lpstr>MSE</vt:lpstr>
      <vt:lpstr>RMSE</vt:lpstr>
      <vt:lpstr>R-квадрат</vt:lpstr>
      <vt:lpstr>MSPE и MAPE</vt:lpstr>
      <vt:lpstr>Выводы</vt:lpstr>
      <vt:lpstr>Задача классификации</vt:lpstr>
      <vt:lpstr>Accuracy</vt:lpstr>
      <vt:lpstr>Accuracy</vt:lpstr>
      <vt:lpstr>Confusion matrix</vt:lpstr>
      <vt:lpstr>Confusion matrix</vt:lpstr>
      <vt:lpstr>Confusion matrix</vt:lpstr>
      <vt:lpstr>Soft target</vt:lpstr>
      <vt:lpstr>Confusion matrix</vt:lpstr>
      <vt:lpstr>Презентация PowerPoint</vt:lpstr>
      <vt:lpstr>F-measure</vt:lpstr>
      <vt:lpstr>AUC-ROC</vt:lpstr>
      <vt:lpstr>AUC-ROC</vt:lpstr>
      <vt:lpstr>AUC-ROC</vt:lpstr>
      <vt:lpstr>AUC-ROC</vt:lpstr>
      <vt:lpstr>AUC-ROC</vt:lpstr>
      <vt:lpstr>AUC-ROC</vt:lpstr>
      <vt:lpstr>AUC-ROC</vt:lpstr>
      <vt:lpstr>AUC-ROC</vt:lpstr>
      <vt:lpstr>AUC-ROC</vt:lpstr>
      <vt:lpstr>LogLoss</vt:lpstr>
      <vt:lpstr>LogLoss</vt:lpstr>
      <vt:lpstr>Практическая часть</vt:lpstr>
      <vt:lpstr>Classification report</vt:lpstr>
      <vt:lpstr>Оценка качества моделей</vt:lpstr>
      <vt:lpstr>Как выбрать лучшую модель?</vt:lpstr>
      <vt:lpstr>Как построить обучение?</vt:lpstr>
      <vt:lpstr>Как делить выборку?</vt:lpstr>
      <vt:lpstr>Как делить выборку?</vt:lpstr>
      <vt:lpstr>Как делить выборку?</vt:lpstr>
      <vt:lpstr>Как делить выборку?</vt:lpstr>
      <vt:lpstr>Как делить выборку?</vt:lpstr>
      <vt:lpstr>Разбиение временных рядов</vt:lpstr>
      <vt:lpstr>Работа с признаками</vt:lpstr>
      <vt:lpstr>Извлечение признаков</vt:lpstr>
      <vt:lpstr>Типы признаков</vt:lpstr>
      <vt:lpstr>Примеры признаков</vt:lpstr>
      <vt:lpstr>Геоданные</vt:lpstr>
      <vt:lpstr>Дата и время</vt:lpstr>
      <vt:lpstr>Временные ряды</vt:lpstr>
      <vt:lpstr>Извлечение признаков</vt:lpstr>
      <vt:lpstr>Преобразование признаков</vt:lpstr>
      <vt:lpstr>Зачем нужны преобразования?</vt:lpstr>
      <vt:lpstr>Нормализация</vt:lpstr>
      <vt:lpstr>Примеры нормализации</vt:lpstr>
      <vt:lpstr>Преобразование категориальных признаков</vt:lpstr>
      <vt:lpstr>Замена порядковым признаком</vt:lpstr>
      <vt:lpstr>One-hot-encoding</vt:lpstr>
      <vt:lpstr>Binning and woe</vt:lpstr>
      <vt:lpstr>Hashing trick</vt:lpstr>
      <vt:lpstr>Презентация PowerPoint</vt:lpstr>
      <vt:lpstr>Практическая часть</vt:lpstr>
      <vt:lpstr>Очистка данных</vt:lpstr>
      <vt:lpstr>Пропуски</vt:lpstr>
      <vt:lpstr>Обработка пропусков</vt:lpstr>
      <vt:lpstr>Отбор признаков  Выбор признаков, имеющих наиболее тесные взаимосвязи с целевой  переменной</vt:lpstr>
      <vt:lpstr>Методы отбора признаков</vt:lpstr>
      <vt:lpstr>Методы отбора признаков</vt:lpstr>
      <vt:lpstr>Методы отбора признаков</vt:lpstr>
      <vt:lpstr>Методы отбора признаков</vt:lpstr>
      <vt:lpstr>Слайд для ваших вопросов</vt:lpstr>
      <vt:lpstr>Слайд для вашего отзыва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Microsoft Office User</cp:lastModifiedBy>
  <cp:revision>90</cp:revision>
  <dcterms:created xsi:type="dcterms:W3CDTF">2020-08-24T10:59:58Z</dcterms:created>
  <dcterms:modified xsi:type="dcterms:W3CDTF">2023-03-31T12:31:52Z</dcterms:modified>
</cp:coreProperties>
</file>